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7" r:id="rId2"/>
    <p:sldId id="274" r:id="rId3"/>
    <p:sldId id="275" r:id="rId4"/>
    <p:sldId id="277" r:id="rId5"/>
    <p:sldId id="272" r:id="rId6"/>
    <p:sldId id="270" r:id="rId7"/>
    <p:sldId id="273" r:id="rId8"/>
    <p:sldId id="271" r:id="rId9"/>
    <p:sldId id="278" r:id="rId10"/>
    <p:sldId id="279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8841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2897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962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1794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0549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175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993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586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0976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9790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354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5196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s-ES" sz="4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s-ES" sz="4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s-ES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COMISIÓN DE ÉTICA INSTITUCIONAL </a:t>
            </a: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s-ES" sz="9600" b="1" dirty="0" smtClean="0">
                <a:latin typeface="Calibri" pitchFamily="34" charset="0"/>
                <a:cs typeface="Calibri" pitchFamily="34" charset="0"/>
              </a:rPr>
              <a:t>Dirección de Fortalecimiento Institucional</a:t>
            </a:r>
          </a:p>
          <a:p>
            <a:pPr algn="ctr">
              <a:buNone/>
            </a:pPr>
            <a:r>
              <a:rPr lang="es-E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COORDINACIÓN MECIP</a:t>
            </a:r>
          </a:p>
          <a:p>
            <a:pPr algn="ctr">
              <a:buNone/>
            </a:pPr>
            <a:r>
              <a:rPr lang="es-ES" sz="9600" b="1" dirty="0" smtClean="0">
                <a:latin typeface="Calibri" pitchFamily="34" charset="0"/>
                <a:cs typeface="Calibri" pitchFamily="34" charset="0"/>
              </a:rPr>
              <a:t>2015</a:t>
            </a:r>
            <a:endParaRPr lang="es-ES" sz="9600" b="1" dirty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2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12800" b="1" dirty="0" smtClean="0">
                <a:latin typeface="Calibri" pitchFamily="34" charset="0"/>
                <a:cs typeface="Calibri" pitchFamily="34" charset="0"/>
              </a:rPr>
              <a:t>				</a:t>
            </a:r>
            <a:endParaRPr lang="es-ES" sz="6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14 Imagen" descr="logo_sas_guara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126" y="764704"/>
            <a:ext cx="2161674" cy="872791"/>
          </a:xfrm>
          <a:prstGeom prst="rect">
            <a:avLst/>
          </a:prstGeom>
        </p:spPr>
      </p:pic>
      <p:pic>
        <p:nvPicPr>
          <p:cNvPr id="6" name="15 Imagen" descr="logo_gov_n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7" y="857807"/>
            <a:ext cx="2180294" cy="667210"/>
          </a:xfrm>
          <a:prstGeom prst="rect">
            <a:avLst/>
          </a:prstGeom>
        </p:spPr>
      </p:pic>
      <p:pic>
        <p:nvPicPr>
          <p:cNvPr id="11266" name="Picture 2" descr="Resultado de imagen para imagenes de ética profes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905121"/>
            <a:ext cx="1643074" cy="1825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finalizar…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="" xmlns:p14="http://schemas.microsoft.com/office/powerpoint/2010/main" val="36050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es-P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Estándar de Control Interno para Instituciones Públicas del Paraguay</a:t>
            </a:r>
            <a:endParaRPr lang="es-PY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861" y="1846263"/>
            <a:ext cx="5494727" cy="4022725"/>
          </a:xfrm>
        </p:spPr>
      </p:pic>
    </p:spTree>
    <p:extLst>
      <p:ext uri="{BB962C8B-B14F-4D97-AF65-F5344CB8AC3E}">
        <p14:creationId xmlns="" xmlns:p14="http://schemas.microsoft.com/office/powerpoint/2010/main" val="42511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PY" sz="2800" dirty="0" smtClean="0"/>
              <a:t/>
            </a:r>
            <a:br>
              <a:rPr lang="es-PY" sz="2800" dirty="0" smtClean="0"/>
            </a:br>
            <a:r>
              <a:rPr lang="es-PY" sz="2800" dirty="0"/>
              <a:t/>
            </a:r>
            <a:br>
              <a:rPr lang="es-PY" sz="2800" dirty="0"/>
            </a:br>
            <a:r>
              <a:rPr lang="es-PY" sz="2800" dirty="0" smtClean="0"/>
              <a:t/>
            </a:r>
            <a:br>
              <a:rPr lang="es-PY" sz="2800" dirty="0" smtClean="0"/>
            </a:br>
            <a:r>
              <a:rPr lang="es-PY" sz="2800" dirty="0"/>
              <a:t/>
            </a:r>
            <a:br>
              <a:rPr lang="es-PY" sz="2800" dirty="0"/>
            </a:br>
            <a:r>
              <a:rPr lang="es-P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Documentos vigentes</a:t>
            </a:r>
            <a:br>
              <a:rPr lang="es-PY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2000" dirty="0" smtClean="0"/>
              <a:t>Disponibles </a:t>
            </a:r>
            <a:r>
              <a:rPr lang="es-PY" sz="2000" dirty="0"/>
              <a:t>en la web institucional</a:t>
            </a:r>
            <a:br>
              <a:rPr lang="es-PY" sz="2000" dirty="0"/>
            </a:br>
            <a:endParaRPr lang="es-PY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PY" sz="3200" dirty="0" smtClean="0"/>
              <a:t>Código de Ética de </a:t>
            </a:r>
          </a:p>
          <a:p>
            <a:r>
              <a:rPr lang="es-PY" sz="3200" dirty="0" smtClean="0"/>
              <a:t>la SAS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3622" y="2457258"/>
            <a:ext cx="4177196" cy="3240360"/>
          </a:xfrm>
          <a:prstGeom prst="rect">
            <a:avLst/>
          </a:prstGeom>
        </p:spPr>
      </p:pic>
      <p:pic>
        <p:nvPicPr>
          <p:cNvPr id="9220" name="Picture 4" descr="http://2.bp.blogspot.com/-JIGWt0IxdE4/TbiIqdfQuOI/AAAAAAAAAAU/M8Q5WaDjCUs/s1600/etica_profes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3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de Procedimiento para Aplicación del Código de Ética – Resolución N° 0681/2013 del </a:t>
            </a:r>
            <a:r>
              <a:rPr lang="es-PY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10/05/2013 </a:t>
            </a:r>
            <a:r>
              <a:rPr lang="es-PY" sz="2800" dirty="0"/>
              <a:t/>
            </a:r>
            <a:br>
              <a:rPr lang="es-PY" sz="2800" dirty="0"/>
            </a:br>
            <a:endParaRPr lang="es-PY" sz="2800" dirty="0"/>
          </a:p>
        </p:txBody>
      </p:sp>
      <p:pic>
        <p:nvPicPr>
          <p:cNvPr id="8194" name="Picture 2" descr="E:\681\681 - 2013 SE APRUEBA LAS NORMAS DE PROCEDIMIENTO PARA LA APLICACION DEL CODIGO DE ETICA DE LA SAS_Página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007409" cy="459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13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 DE ÉTICA</a:t>
            </a:r>
            <a:r>
              <a:rPr lang="es-PY" dirty="0"/>
              <a:t/>
            </a:r>
            <a:br>
              <a:rPr lang="es-PY" dirty="0"/>
            </a:br>
            <a:r>
              <a:rPr lang="es-PY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</a:t>
            </a:r>
            <a:r>
              <a:rPr lang="es-PY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N° 662/2015 20.05.2015</a:t>
            </a:r>
            <a:endParaRPr lang="es-PY" sz="27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91578"/>
          </a:xfrm>
        </p:spPr>
        <p:txBody>
          <a:bodyPr>
            <a:normAutofit fontScale="47500" lnSpcReduction="20000"/>
          </a:bodyPr>
          <a:lstStyle/>
          <a:p>
            <a:r>
              <a:rPr lang="es-ES" b="1" dirty="0"/>
              <a:t> </a:t>
            </a:r>
            <a:endParaRPr lang="es-PY" dirty="0"/>
          </a:p>
          <a:p>
            <a:r>
              <a:rPr lang="es-ES" sz="3600" b="1" dirty="0" smtClean="0"/>
              <a:t>Titulares</a:t>
            </a:r>
            <a:endParaRPr lang="es-PY" sz="3600" dirty="0"/>
          </a:p>
          <a:p>
            <a:pPr lvl="0"/>
            <a:r>
              <a:rPr lang="es-ES" sz="3600" b="1" i="1" dirty="0"/>
              <a:t>Abg. María </a:t>
            </a:r>
            <a:r>
              <a:rPr lang="es-ES" sz="3600" b="1" i="1" dirty="0" err="1"/>
              <a:t>Letiscia</a:t>
            </a:r>
            <a:r>
              <a:rPr lang="es-ES" sz="3600" b="1" i="1" dirty="0"/>
              <a:t> </a:t>
            </a:r>
            <a:r>
              <a:rPr lang="es-ES" sz="3600" b="1" i="1" dirty="0" err="1"/>
              <a:t>Ramoa</a:t>
            </a:r>
            <a:r>
              <a:rPr lang="es-ES" sz="3600" b="1" i="1" dirty="0"/>
              <a:t> Osorio</a:t>
            </a:r>
            <a:r>
              <a:rPr lang="es-ES" sz="3600" dirty="0"/>
              <a:t>, Secretaria General</a:t>
            </a:r>
            <a:endParaRPr lang="es-PY" sz="3600" dirty="0"/>
          </a:p>
          <a:p>
            <a:pPr lvl="0"/>
            <a:r>
              <a:rPr lang="es-ES" sz="3600" b="1" i="1" dirty="0"/>
              <a:t>Econ. </a:t>
            </a:r>
            <a:r>
              <a:rPr lang="es-ES" sz="3600" b="1" i="1" dirty="0" smtClean="0"/>
              <a:t>Armando Hermosilla</a:t>
            </a:r>
            <a:r>
              <a:rPr lang="es-ES" sz="3600" dirty="0" smtClean="0"/>
              <a:t>, Director de Gabinete</a:t>
            </a:r>
            <a:endParaRPr lang="es-PY" sz="3600" dirty="0"/>
          </a:p>
          <a:p>
            <a:pPr lvl="0"/>
            <a:r>
              <a:rPr lang="es-ES" sz="3600" b="1" i="1" dirty="0"/>
              <a:t>Abg. Rosana Caballero</a:t>
            </a:r>
            <a:r>
              <a:rPr lang="es-ES" sz="3600" dirty="0"/>
              <a:t>, Técnica del Departamento de </a:t>
            </a:r>
            <a:endParaRPr lang="es-ES" sz="3600" dirty="0" smtClean="0"/>
          </a:p>
          <a:p>
            <a:pPr lvl="0"/>
            <a:r>
              <a:rPr lang="es-ES" sz="3600" dirty="0" smtClean="0"/>
              <a:t>Políticas </a:t>
            </a:r>
            <a:r>
              <a:rPr lang="es-ES" sz="3600" dirty="0"/>
              <a:t>Transversales de la Dirección General de </a:t>
            </a:r>
            <a:endParaRPr lang="es-ES" sz="3600" dirty="0" smtClean="0"/>
          </a:p>
          <a:p>
            <a:pPr lvl="0"/>
            <a:r>
              <a:rPr lang="es-ES" sz="3600" dirty="0" smtClean="0"/>
              <a:t>Políticas </a:t>
            </a:r>
            <a:r>
              <a:rPr lang="es-ES" sz="3600" dirty="0"/>
              <a:t>Sociales</a:t>
            </a:r>
            <a:endParaRPr lang="es-PY" sz="3600" dirty="0"/>
          </a:p>
          <a:p>
            <a:pPr marL="0" indent="0">
              <a:buNone/>
            </a:pPr>
            <a:endParaRPr lang="es-ES" sz="4400" b="1" dirty="0" smtClean="0"/>
          </a:p>
          <a:p>
            <a:r>
              <a:rPr lang="es-ES" sz="2500" b="1" dirty="0" smtClean="0"/>
              <a:t>Suplentes</a:t>
            </a:r>
            <a:endParaRPr lang="es-PY" sz="2500" dirty="0"/>
          </a:p>
          <a:p>
            <a:pPr lvl="0"/>
            <a:r>
              <a:rPr lang="es-ES" sz="2500" b="1" i="1" dirty="0"/>
              <a:t>Lic. Gladys Aveiro</a:t>
            </a:r>
            <a:r>
              <a:rPr lang="es-ES" sz="2500" dirty="0"/>
              <a:t>, Directora Financiera</a:t>
            </a:r>
            <a:endParaRPr lang="es-PY" sz="2500" dirty="0"/>
          </a:p>
          <a:p>
            <a:pPr lvl="0"/>
            <a:r>
              <a:rPr lang="es-ES" sz="2500" b="1" i="1" dirty="0"/>
              <a:t>Abg. Rossana Hermoza Cardozo</a:t>
            </a:r>
            <a:r>
              <a:rPr lang="es-ES" sz="2500" dirty="0"/>
              <a:t>, Directora de Fortalecimiento Institucional – </a:t>
            </a:r>
            <a:endParaRPr lang="es-ES" sz="2500" dirty="0" smtClean="0"/>
          </a:p>
          <a:p>
            <a:pPr lvl="0"/>
            <a:r>
              <a:rPr lang="es-ES" sz="2500" dirty="0" smtClean="0"/>
              <a:t>Directiva </a:t>
            </a:r>
            <a:r>
              <a:rPr lang="es-ES" sz="2500" dirty="0"/>
              <a:t>Responsable de Implementación del MECIP</a:t>
            </a:r>
            <a:endParaRPr lang="es-PY" sz="2500" dirty="0"/>
          </a:p>
          <a:p>
            <a:r>
              <a:rPr lang="es-ES" sz="2300" dirty="0"/>
              <a:t> </a:t>
            </a:r>
            <a:endParaRPr lang="es-PY" sz="2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5"/>
            <a:ext cx="2210584" cy="2513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1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COMISIÓN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 DE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ÉTICA (CIE)</a:t>
            </a:r>
            <a:r>
              <a:rPr lang="es-PY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Y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59" y="1845734"/>
            <a:ext cx="7637473" cy="439157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/>
              <a:t> </a:t>
            </a:r>
            <a:endParaRPr lang="es-PY" dirty="0"/>
          </a:p>
          <a:p>
            <a:pPr lvl="0"/>
            <a:r>
              <a:rPr lang="es-ES" sz="2600" dirty="0" smtClean="0"/>
              <a:t>- Aplicar </a:t>
            </a:r>
            <a:r>
              <a:rPr lang="es-ES" sz="2600" dirty="0"/>
              <a:t>el Código de Ética a todos los funcionarios, empleados públicos, personal de confianza, contratado y auxiliar que desempeñen labores dentro de la Secretaría de Acción Social;</a:t>
            </a:r>
            <a:endParaRPr lang="es-PY" sz="2600" dirty="0"/>
          </a:p>
          <a:p>
            <a:pPr lvl="0"/>
            <a:r>
              <a:rPr lang="es-ES" sz="2600" dirty="0" smtClean="0"/>
              <a:t>- Proponer </a:t>
            </a:r>
            <a:r>
              <a:rPr lang="es-ES" sz="2600" dirty="0"/>
              <a:t>a la Máxima Autoridad medidas para la aplicación del Código de Ética;</a:t>
            </a:r>
            <a:endParaRPr lang="es-PY" sz="2600" dirty="0"/>
          </a:p>
          <a:p>
            <a:pPr lvl="0"/>
            <a:r>
              <a:rPr lang="es-ES" sz="2600" dirty="0" smtClean="0"/>
              <a:t>- Resolver </a:t>
            </a:r>
            <a:r>
              <a:rPr lang="es-ES" sz="2600" dirty="0"/>
              <a:t>dudas respecto de la interpretación de las normas del Código de Ética y actuar como instancia consultiva institucional;</a:t>
            </a:r>
            <a:endParaRPr lang="es-PY" sz="2600" dirty="0"/>
          </a:p>
          <a:p>
            <a:pPr lvl="0"/>
            <a:r>
              <a:rPr lang="es-ES" sz="2600" dirty="0" smtClean="0"/>
              <a:t>- Impulsar</a:t>
            </a:r>
            <a:r>
              <a:rPr lang="es-ES" sz="2600" dirty="0"/>
              <a:t>, en base a la denuncia recibida o de oficio, la investigación de supuestos hechos que vulneran las normas de conducta establecidas en éste Código;</a:t>
            </a:r>
            <a:endParaRPr lang="es-PY" sz="2600" dirty="0"/>
          </a:p>
          <a:p>
            <a:pPr lvl="0"/>
            <a:r>
              <a:rPr lang="es-ES" sz="2600" dirty="0" smtClean="0"/>
              <a:t>- Elegir </a:t>
            </a:r>
            <a:r>
              <a:rPr lang="es-ES" sz="2600" dirty="0"/>
              <a:t>al Presidente de la Comisión;</a:t>
            </a:r>
            <a:endParaRPr lang="es-PY" sz="2600" dirty="0"/>
          </a:p>
          <a:p>
            <a:pPr lvl="0"/>
            <a:r>
              <a:rPr lang="es-ES" sz="2600" dirty="0" smtClean="0"/>
              <a:t>- Dictar </a:t>
            </a:r>
            <a:r>
              <a:rPr lang="es-ES" sz="2600" dirty="0"/>
              <a:t>el reglamento de procedimiento para la aplicación del Código de Ética;</a:t>
            </a:r>
            <a:endParaRPr lang="es-PY" sz="2600" dirty="0"/>
          </a:p>
          <a:p>
            <a:pPr lvl="0"/>
            <a:r>
              <a:rPr lang="es-ES" sz="2600" dirty="0" smtClean="0"/>
              <a:t>- Resolver </a:t>
            </a:r>
            <a:r>
              <a:rPr lang="es-ES" sz="2600" dirty="0"/>
              <a:t>los recursos de reconsideración y otorgar las apelaciones interpuestas contra las resoluciones dictadas por la Comisión de Ética Institucional.</a:t>
            </a:r>
            <a:endParaRPr lang="es-PY" sz="2600" dirty="0"/>
          </a:p>
          <a:p>
            <a:r>
              <a:rPr lang="es-ES" sz="2600" dirty="0"/>
              <a:t> </a:t>
            </a:r>
            <a:endParaRPr lang="es-PY" sz="2600" dirty="0"/>
          </a:p>
        </p:txBody>
      </p:sp>
    </p:spTree>
    <p:extLst>
      <p:ext uri="{BB962C8B-B14F-4D97-AF65-F5344CB8AC3E}">
        <p14:creationId xmlns="" xmlns:p14="http://schemas.microsoft.com/office/powerpoint/2010/main" val="31503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APOYO A LA CIE</a:t>
            </a:r>
            <a:r>
              <a:rPr lang="es-P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Y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Resolución N° 662/2015 20.05.2015</a:t>
            </a:r>
            <a:endParaRPr lang="es-PY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/>
          </a:p>
          <a:p>
            <a:r>
              <a:rPr lang="es-ES" b="1" dirty="0"/>
              <a:t> </a:t>
            </a:r>
            <a:endParaRPr lang="es-ES" b="1" dirty="0" smtClean="0"/>
          </a:p>
          <a:p>
            <a:r>
              <a:rPr lang="es-ES" sz="2800" b="1" i="1" dirty="0" smtClean="0"/>
              <a:t>Lic</a:t>
            </a:r>
            <a:r>
              <a:rPr lang="es-ES" sz="2800" b="1" i="1" dirty="0"/>
              <a:t>. María del Carmen Pérez</a:t>
            </a:r>
            <a:r>
              <a:rPr lang="es-ES" sz="2800" dirty="0"/>
              <a:t>, Directora General de Políticas Sociales</a:t>
            </a:r>
            <a:endParaRPr lang="es-PY" sz="2800" dirty="0"/>
          </a:p>
          <a:p>
            <a:pPr lvl="0"/>
            <a:r>
              <a:rPr lang="es-ES" sz="2800" b="1" i="1" dirty="0"/>
              <a:t>Econ. </a:t>
            </a:r>
            <a:r>
              <a:rPr lang="es-ES" sz="2800" b="1" i="1" dirty="0" smtClean="0"/>
              <a:t>Alberto Cabrera Villalba</a:t>
            </a:r>
            <a:r>
              <a:rPr lang="es-ES" sz="2800" dirty="0" smtClean="0"/>
              <a:t>, Auditor Interno Institucional – Asesor Técnico de Implementación del MECIP</a:t>
            </a:r>
            <a:endParaRPr lang="es-PY" sz="2800" dirty="0"/>
          </a:p>
        </p:txBody>
      </p:sp>
    </p:spTree>
    <p:extLst>
      <p:ext uri="{BB962C8B-B14F-4D97-AF65-F5344CB8AC3E}">
        <p14:creationId xmlns="" xmlns:p14="http://schemas.microsoft.com/office/powerpoint/2010/main" val="34224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FUNCIÓN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</a:t>
            </a: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APOYO DE LA CIE</a:t>
            </a:r>
            <a:r>
              <a:rPr lang="es-P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Y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PY" sz="2800" dirty="0"/>
          </a:p>
          <a:p>
            <a:r>
              <a:rPr lang="es-ES" sz="2800" i="1" dirty="0" smtClean="0"/>
              <a:t>“</a:t>
            </a:r>
            <a:r>
              <a:rPr lang="es-ES" sz="2800" i="1" dirty="0"/>
              <a:t>La Comisión Institucional de Ética contará con una unidad de apoyo para cumplir el plan de trabajo por ella aprobado, proveer asistencia técnica y material necesario en el cumplimiento de sus atribuciones. La Unidad de Apoyo será designada vía resolución por la Máxima Autoridad, y serán ocupadas por sujetos, con rango de dirección sin perjuicio de sus funciones” </a:t>
            </a:r>
            <a:r>
              <a:rPr lang="es-ES" sz="2800" dirty="0"/>
              <a:t>(Art. 25 – Código de Ética)</a:t>
            </a:r>
            <a:endParaRPr lang="es-PY" sz="2800" dirty="0"/>
          </a:p>
          <a:p>
            <a:endParaRPr lang="es-PY" dirty="0"/>
          </a:p>
        </p:txBody>
      </p:sp>
    </p:spTree>
    <p:extLst>
      <p:ext uri="{BB962C8B-B14F-4D97-AF65-F5344CB8AC3E}">
        <p14:creationId xmlns="" xmlns:p14="http://schemas.microsoft.com/office/powerpoint/2010/main" val="7804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Y" dirty="0" smtClean="0"/>
              <a:t/>
            </a:r>
            <a:br>
              <a:rPr lang="es-PY" dirty="0" smtClean="0"/>
            </a:br>
            <a:r>
              <a:rPr lang="es-PY" dirty="0"/>
              <a:t/>
            </a:r>
            <a:br>
              <a:rPr lang="es-PY" dirty="0"/>
            </a:br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Secretaría de la Comisión </a:t>
            </a:r>
            <a:r>
              <a:rPr lang="es-P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PY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PY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Y" dirty="0" smtClean="0"/>
          </a:p>
          <a:p>
            <a:pPr marL="0" indent="0">
              <a:buNone/>
            </a:pPr>
            <a:r>
              <a:rPr lang="es-PY" sz="3600" dirty="0" smtClean="0"/>
              <a:t>Para </a:t>
            </a:r>
            <a:r>
              <a:rPr lang="es-PY" sz="3600" dirty="0"/>
              <a:t>recepción de denuncias y/o comunicaciones </a:t>
            </a:r>
            <a:r>
              <a:rPr lang="es-PY" sz="3600" dirty="0" smtClean="0"/>
              <a:t>dirigirse a </a:t>
            </a:r>
            <a:r>
              <a:rPr lang="es-PY" sz="3600" dirty="0"/>
              <a:t>la </a:t>
            </a:r>
            <a:r>
              <a:rPr lang="es-PY" sz="3600" dirty="0" smtClean="0"/>
              <a:t>Secretaría de Comisión a cargo de la </a:t>
            </a:r>
            <a:r>
              <a:rPr lang="es-PY" sz="3600" b="1" dirty="0" smtClean="0"/>
              <a:t>Abg. Rosana Caballero</a:t>
            </a:r>
            <a:r>
              <a:rPr lang="es-PY" sz="3600" dirty="0" smtClean="0"/>
              <a:t>, quien fija oficina en la Dirección General de Políticas Sociales (2do piso) – interno 204.</a:t>
            </a:r>
            <a:endParaRPr lang="es-PY" sz="3600" dirty="0"/>
          </a:p>
        </p:txBody>
      </p:sp>
    </p:spTree>
    <p:extLst>
      <p:ext uri="{BB962C8B-B14F-4D97-AF65-F5344CB8AC3E}">
        <p14:creationId xmlns="" xmlns:p14="http://schemas.microsoft.com/office/powerpoint/2010/main" val="42339337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</TotalTime>
  <Words>161</Words>
  <Application>Microsoft Office PowerPoint</Application>
  <PresentationFormat>Presentación en pantalla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Retrospección</vt:lpstr>
      <vt:lpstr>Diapositiva 1</vt:lpstr>
      <vt:lpstr>Modelo Estándar de Control Interno para Instituciones Públicas del Paraguay</vt:lpstr>
      <vt:lpstr>    Documentos vigentes Disponibles en la web institucional </vt:lpstr>
      <vt:lpstr>Normas de Procedimiento para Aplicación del Código de Ética – Resolución N° 0681/2013 del 10/05/2013  </vt:lpstr>
      <vt:lpstr>  COMISIÓN INSTITUCIONAL DE ÉTICA Resolución N° 662/2015 20.05.2015</vt:lpstr>
      <vt:lpstr>FUNCIONES DE LA  COMISIÓN INSTITUCIONAL DE ÉTICA (CIE) </vt:lpstr>
      <vt:lpstr>     UNIDAD DE APOYO A LA CIE Resolución N° 662/2015 20.05.2015</vt:lpstr>
      <vt:lpstr>    FUNCIÓN DE LA  UNIDAD DE APOYO DE LA CIE </vt:lpstr>
      <vt:lpstr>  Secretaría de la Comisión  </vt:lpstr>
      <vt:lpstr>Para finalizar…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Liz Riveros</dc:creator>
  <cp:lastModifiedBy>Alex Ferreira</cp:lastModifiedBy>
  <cp:revision>58</cp:revision>
  <dcterms:created xsi:type="dcterms:W3CDTF">2015-04-14T17:02:22Z</dcterms:created>
  <dcterms:modified xsi:type="dcterms:W3CDTF">2015-07-01T15:44:35Z</dcterms:modified>
</cp:coreProperties>
</file>