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1" r:id="rId3"/>
    <p:sldId id="257" r:id="rId4"/>
    <p:sldId id="267" r:id="rId5"/>
    <p:sldId id="281" r:id="rId6"/>
    <p:sldId id="262" r:id="rId7"/>
    <p:sldId id="263" r:id="rId8"/>
    <p:sldId id="277" r:id="rId9"/>
    <p:sldId id="264" r:id="rId10"/>
    <p:sldId id="265" r:id="rId11"/>
    <p:sldId id="260" r:id="rId12"/>
    <p:sldId id="261" r:id="rId13"/>
    <p:sldId id="273" r:id="rId14"/>
    <p:sldId id="279" r:id="rId15"/>
    <p:sldId id="272" r:id="rId16"/>
    <p:sldId id="274" r:id="rId17"/>
    <p:sldId id="268" r:id="rId18"/>
    <p:sldId id="284" r:id="rId19"/>
    <p:sldId id="290" r:id="rId20"/>
    <p:sldId id="288" r:id="rId21"/>
    <p:sldId id="293" r:id="rId22"/>
    <p:sldId id="289" r:id="rId23"/>
    <p:sldId id="292" r:id="rId24"/>
    <p:sldId id="285" r:id="rId25"/>
  </p:sldIdLst>
  <p:sldSz cx="9144000" cy="6858000" type="screen4x3"/>
  <p:notesSz cx="6858000" cy="97345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4B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8736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8736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6F042B-5ED9-481B-B3AB-5C70A088BB03}" type="datetimeFigureOut">
              <a:rPr lang="es-ES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245601"/>
            <a:ext cx="2971800" cy="487363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245601"/>
            <a:ext cx="2971800" cy="487363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ACE71F7-1E42-45DC-964C-F4D2F19B70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873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873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23E00BB-815B-45ED-8C74-84FEF88155BD}" type="datetimeFigureOut">
              <a:rPr lang="es-ES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624388"/>
            <a:ext cx="5486400" cy="437991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45601"/>
            <a:ext cx="2971800" cy="48736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245601"/>
            <a:ext cx="2971800" cy="48736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07B860-8AB3-42B9-8884-8B2E3B6889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07B860-8AB3-42B9-8884-8B2E3B68890D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867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C906A2-F74F-4167-A17B-C82301BE76EB}" type="slidenum">
              <a:rPr lang="es-ES" smtClean="0">
                <a:latin typeface="Arial" charset="0"/>
              </a:rPr>
              <a:pPr/>
              <a:t>14</a:t>
            </a:fld>
            <a:endParaRPr lang="es-E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D0BA3184-1DDB-46B5-8D4F-0DFD010BD508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02941BA1-469B-4A3E-9A91-EB299D4D6AB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D0F18B-C441-40EF-B07F-5DB527B2CCBD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55D74-C8BC-4609-A8D0-B7BF4BE2A48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6A8D30-DDDE-4EAD-A52D-37BC5E489642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3CDC6-1CA9-4DAD-86A4-D781638CD57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DACB77A3-EFFB-436E-91DF-C886A81D21D7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A15BEBA2-30DD-4C0A-978E-FFC8642B2D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E4A66175-539B-4493-9C01-05D1C45A2087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AB04D001-160F-44FE-97DD-A1BE1C38D0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0EDEA-1C4C-48F1-A432-E84298D96DBE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39D4-B13D-4102-8937-58C76F7BCAF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BCB90E-04E1-4FAE-894C-CD4FC5F20D2F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68EFB-98F9-4488-A9F6-2DD0FA13125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3125D19-D6D5-4E9B-B5AC-934BC04F9627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D7874D2-8670-43B6-8DDF-201ACB2C9F3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1992BB-C795-49B4-A4E9-454D4AEB03F2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7AD85-B1FE-4958-A301-7C301610590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6493206-C399-4F1D-9E5C-F42410810E12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828614A-BBFB-487B-90FE-FF5E885E416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85D7E2BA-E605-412D-B5CC-14AD2DD46226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41150C4-9C31-4ED2-8F68-70009B4E578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A4672AE-98C3-4054-BF4E-9E08992B90C8}" type="datetimeFigureOut">
              <a:rPr lang="es-ES" smtClean="0"/>
              <a:pPr>
                <a:defRPr/>
              </a:pPr>
              <a:t>27/09/2011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2A0E38-E1B1-4D92-80AF-B9B5950978C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14546" y="2285992"/>
            <a:ext cx="6172200" cy="117998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IMPACTO DEL PROGRAMA TEKOPORÁ</a:t>
            </a:r>
            <a:endParaRPr lang="es-ES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00298" y="4143380"/>
            <a:ext cx="6072230" cy="857256"/>
          </a:xfrm>
        </p:spPr>
        <p:txBody>
          <a:bodyPr>
            <a:normAutofit/>
          </a:bodyPr>
          <a:lstStyle/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E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Resultados de Estudios Cualitativos y Cuantitativos de Seguimiento y Evaluación.</a:t>
            </a:r>
            <a:endParaRPr lang="es-ES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s-ES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s-ES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s-ES" b="1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42852"/>
            <a:ext cx="2643206" cy="78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4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643578"/>
            <a:ext cx="16430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5733256"/>
            <a:ext cx="2565388" cy="846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5404930" y="5214950"/>
            <a:ext cx="31675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E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Asunción, 28 de Setiembre de 2011</a:t>
            </a:r>
            <a:endParaRPr lang="es-ES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716016" y="18864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SEMINARIO INTERNACIONAL DE PROTECCIÓN SOCIAL</a:t>
            </a:r>
            <a:endParaRPr lang="es-ES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1414"/>
            <a:ext cx="8388456" cy="785818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5. ACCESO A SERVICIOS BÁSICOS</a:t>
            </a:r>
          </a:p>
        </p:txBody>
      </p:sp>
      <p:sp>
        <p:nvSpPr>
          <p:cNvPr id="24580" name="3 Marcador de contenido"/>
          <p:cNvSpPr>
            <a:spLocks noGrp="1"/>
          </p:cNvSpPr>
          <p:nvPr>
            <p:ph sz="quarter" idx="1"/>
          </p:nvPr>
        </p:nvSpPr>
        <p:spPr>
          <a:xfrm>
            <a:off x="285750" y="857250"/>
            <a:ext cx="8572500" cy="571500"/>
          </a:xfrm>
        </p:spPr>
        <p:txBody>
          <a:bodyPr/>
          <a:lstStyle/>
          <a:p>
            <a:pPr marL="514350" indent="-514350" eaLnBrk="1" hangingPunct="1">
              <a:buFont typeface="Franklin Gothic Book"/>
              <a:buAutoNum type="arabicPeriod" startAt="6"/>
            </a:pPr>
            <a:r>
              <a:rPr lang="es-ES" sz="2800" b="1" smtClean="0">
                <a:latin typeface="Arial" charset="0"/>
                <a:cs typeface="Arial" charset="0"/>
              </a:rPr>
              <a:t>b) Acceso a Servicios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8343" y="1428736"/>
            <a:ext cx="530814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3" y="3571876"/>
            <a:ext cx="5286412" cy="294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71414"/>
            <a:ext cx="8892512" cy="928694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6. PERCEPCIÓN DE POBLACIÓN PARTICIPANTE</a:t>
            </a:r>
          </a:p>
        </p:txBody>
      </p:sp>
      <p:sp>
        <p:nvSpPr>
          <p:cNvPr id="19460" name="3 Marcador de contenido"/>
          <p:cNvSpPr>
            <a:spLocks noGrp="1"/>
          </p:cNvSpPr>
          <p:nvPr>
            <p:ph sz="quarter" idx="1"/>
          </p:nvPr>
        </p:nvSpPr>
        <p:spPr>
          <a:xfrm>
            <a:off x="250825" y="1196975"/>
            <a:ext cx="8501063" cy="1123950"/>
          </a:xfrm>
        </p:spPr>
        <p:txBody>
          <a:bodyPr/>
          <a:lstStyle/>
          <a:p>
            <a:pPr marL="514350" indent="-514350" eaLnBrk="1" hangingPunct="1">
              <a:buFont typeface="Franklin Gothic Book"/>
              <a:buAutoNum type="arabicPeriod" startAt="4"/>
            </a:pPr>
            <a:r>
              <a:rPr lang="es-ES" b="1" smtClean="0">
                <a:latin typeface="Arial" charset="0"/>
                <a:cs typeface="Arial" charset="0"/>
              </a:rPr>
              <a:t>Percepción de la Población Participante en el Programa Tekoporá, respecto a Salud/Educación</a:t>
            </a:r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286000"/>
            <a:ext cx="6540500" cy="435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8" y="71414"/>
            <a:ext cx="9072594" cy="928694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6. PERCEPCIÓN DE POBLACIÓN PARTICIPANTE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285750" y="1214438"/>
            <a:ext cx="8572500" cy="1123950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Percepción de la Población respecto al mejoramiento de la vida comunitaria, luego del ingreso a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Tekoporá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2357438"/>
            <a:ext cx="8002587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71438"/>
            <a:ext cx="8352928" cy="837282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7. ACCESO A LA TIERRA</a:t>
            </a:r>
          </a:p>
        </p:txBody>
      </p:sp>
      <p:sp>
        <p:nvSpPr>
          <p:cNvPr id="35845" name="3 Marcador de contenido"/>
          <p:cNvSpPr>
            <a:spLocks noGrp="1"/>
          </p:cNvSpPr>
          <p:nvPr>
            <p:ph sz="quarter" idx="4294967295"/>
          </p:nvPr>
        </p:nvSpPr>
        <p:spPr>
          <a:xfrm>
            <a:off x="214342" y="928670"/>
            <a:ext cx="8572500" cy="571500"/>
          </a:xfrm>
        </p:spPr>
        <p:txBody>
          <a:bodyPr/>
          <a:lstStyle/>
          <a:p>
            <a:pPr marL="514350" indent="-514350" eaLnBrk="1" hangingPunct="1">
              <a:buFont typeface="Franklin Gothic Book"/>
              <a:buNone/>
            </a:pPr>
            <a:r>
              <a:rPr lang="es-ES" sz="2200" b="1" dirty="0" smtClean="0">
                <a:solidFill>
                  <a:schemeClr val="accent1"/>
                </a:solidFill>
                <a:latin typeface="Calibri" pitchFamily="34" charset="0"/>
              </a:rPr>
              <a:t>7. </a:t>
            </a:r>
            <a:r>
              <a:rPr lang="es-ES" sz="2000" b="1" dirty="0" smtClean="0">
                <a:latin typeface="Arial" charset="0"/>
                <a:cs typeface="Arial" charset="0"/>
              </a:rPr>
              <a:t>Proporción de la población según superficie de tierra (hectáreas)</a:t>
            </a:r>
          </a:p>
        </p:txBody>
      </p:sp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593870"/>
            <a:ext cx="8375650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3 Marcador de contenido"/>
          <p:cNvSpPr>
            <a:spLocks noGrp="1"/>
          </p:cNvSpPr>
          <p:nvPr>
            <p:ph sz="quarter" idx="4294967295"/>
          </p:nvPr>
        </p:nvSpPr>
        <p:spPr>
          <a:xfrm>
            <a:off x="0" y="857250"/>
            <a:ext cx="8572500" cy="500063"/>
          </a:xfrm>
        </p:spPr>
        <p:txBody>
          <a:bodyPr/>
          <a:lstStyle/>
          <a:p>
            <a:pPr marL="514350" indent="-514350" eaLnBrk="1" hangingPunct="1">
              <a:buFont typeface="Franklin Gothic Book"/>
              <a:buNone/>
            </a:pPr>
            <a:r>
              <a:rPr lang="es-ES" sz="2200" b="1" smtClean="0">
                <a:solidFill>
                  <a:schemeClr val="accent1"/>
                </a:solidFill>
                <a:latin typeface="Calibri" pitchFamily="34" charset="0"/>
              </a:rPr>
              <a:t>7.1. </a:t>
            </a:r>
            <a:r>
              <a:rPr lang="es-ES" sz="2000" b="1" smtClean="0">
                <a:latin typeface="Arial" charset="0"/>
                <a:cs typeface="Arial" charset="0"/>
              </a:rPr>
              <a:t>Disponibilidad de tierras, por Departamento. En porcentaje.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214438"/>
            <a:ext cx="85217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95536" y="71438"/>
            <a:ext cx="8352928" cy="83728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ap="flat" cmpd="thickThin" algn="ctr">
            <a:solidFill>
              <a:schemeClr val="accent1"/>
            </a:solidFill>
            <a:prstDash val="solid"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7. ACCESO A LA TIERRA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51520" y="71438"/>
            <a:ext cx="8316416" cy="714375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8. CAPITAL SOCIAL</a:t>
            </a:r>
          </a:p>
        </p:txBody>
      </p:sp>
      <p:graphicFrame>
        <p:nvGraphicFramePr>
          <p:cNvPr id="34833" name="Group 17"/>
          <p:cNvGraphicFramePr>
            <a:graphicFrameLocks noGrp="1"/>
          </p:cNvGraphicFramePr>
          <p:nvPr/>
        </p:nvGraphicFramePr>
        <p:xfrm>
          <a:off x="684213" y="908050"/>
          <a:ext cx="8064500" cy="76200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</a:rPr>
                        <a:t>8.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Participación de los miembros del hogar en organizaciones, juntas, movimientos, comités o comisiones de la comunidad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070100"/>
            <a:ext cx="774065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76" name="Group 12"/>
          <p:cNvGraphicFramePr>
            <a:graphicFrameLocks noGrp="1"/>
          </p:cNvGraphicFramePr>
          <p:nvPr/>
        </p:nvGraphicFramePr>
        <p:xfrm>
          <a:off x="357188" y="908050"/>
          <a:ext cx="8572560" cy="1066800"/>
        </p:xfrm>
        <a:graphic>
          <a:graphicData uri="http://schemas.openxmlformats.org/drawingml/2006/table">
            <a:tbl>
              <a:tblPr/>
              <a:tblGrid>
                <a:gridCol w="8572560"/>
              </a:tblGrid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8.1.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Participación de los miembros del hogar en organizaciones, juntas, movimientos, comités o comisiones de la comunidad, por Departamento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2171700"/>
            <a:ext cx="885825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51520" y="71438"/>
            <a:ext cx="8316416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ap="flat" cmpd="thickThin" algn="ctr">
            <a:solidFill>
              <a:schemeClr val="accent1"/>
            </a:solidFill>
            <a:prstDash val="solid"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8. CAPITAL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28" name="Group 32"/>
          <p:cNvGraphicFramePr>
            <a:graphicFrameLocks noGrp="1"/>
          </p:cNvGraphicFramePr>
          <p:nvPr/>
        </p:nvGraphicFramePr>
        <p:xfrm>
          <a:off x="684213" y="908050"/>
          <a:ext cx="8064500" cy="88392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8.2.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Participación de los miembros del hogar en organizaciones comunitarias en comparación con hace 3 años</a:t>
                      </a: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Picture 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928813"/>
            <a:ext cx="760253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51520" y="71438"/>
            <a:ext cx="8316416" cy="7143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ap="flat" cmpd="thickThin" algn="ctr">
            <a:solidFill>
              <a:schemeClr val="accent1"/>
            </a:solidFill>
            <a:prstDash val="solid"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8. CAPITAL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8497888" cy="381642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45000"/>
              </a:spcBef>
              <a:buNone/>
            </a:pPr>
            <a:r>
              <a:rPr lang="es-PY" sz="2800" b="1" dirty="0" smtClean="0">
                <a:latin typeface="Tahoma" pitchFamily="34" charset="0"/>
              </a:rPr>
              <a:t>	Como resultado de los estudios </a:t>
            </a:r>
            <a:r>
              <a:rPr lang="es-PY" sz="2800" b="1" dirty="0" err="1" smtClean="0">
                <a:latin typeface="Tahoma" pitchFamily="34" charset="0"/>
              </a:rPr>
              <a:t>cuali</a:t>
            </a:r>
            <a:r>
              <a:rPr lang="es-PY" sz="2800" b="1" dirty="0" smtClean="0">
                <a:latin typeface="Tahoma" pitchFamily="34" charset="0"/>
              </a:rPr>
              <a:t>-cuantitativos, es importante destacar la presencia de los siguientes actores clave en la implementación del Programa TEKOPORÁ, a nivel territorial: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s-PY" sz="2800" dirty="0" smtClean="0">
                <a:latin typeface="Tahoma" pitchFamily="34" charset="0"/>
              </a:rPr>
              <a:t>MESAS DE PARTICIPACIÓN CIUDADANA (MPC)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s-PY" sz="2800" dirty="0" smtClean="0">
                <a:latin typeface="Tahoma" pitchFamily="34" charset="0"/>
              </a:rPr>
              <a:t>FACILITADORES COMUNITARIOS (FC)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s-PY" sz="2800" dirty="0" smtClean="0">
                <a:latin typeface="Tahoma" pitchFamily="34" charset="0"/>
              </a:rPr>
              <a:t>MADRES LÍDERES (ML)</a:t>
            </a:r>
            <a:endParaRPr lang="es-PY" sz="2800" b="1" dirty="0" smtClean="0">
              <a:latin typeface="Tahoma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778098"/>
          </a:xfrm>
          <a:solidFill>
            <a:schemeClr val="accent3">
              <a:lumMod val="60000"/>
              <a:lumOff val="4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9. ACTORES CLAVES DE TMC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85720" y="188640"/>
            <a:ext cx="8390736" cy="778098"/>
          </a:xfrm>
          <a:solidFill>
            <a:schemeClr val="accent3">
              <a:lumMod val="60000"/>
              <a:lumOff val="4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>
            <a:normAutofit fontScale="90000"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9.1. Mesas de Participación Ciudadana (MPC)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179512" y="1078593"/>
            <a:ext cx="8424936" cy="5259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buNone/>
              <a:tabLst>
                <a:tab pos="180975" algn="l"/>
              </a:tabLst>
              <a:defRPr/>
            </a:pPr>
            <a:r>
              <a:rPr lang="es-ES" sz="28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	</a:t>
            </a:r>
            <a:r>
              <a:rPr lang="es-ES" sz="27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 La MPC e</a:t>
            </a:r>
            <a:r>
              <a:rPr lang="es-PY" sz="27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s la instancia  conformada a efectos de constituirse en apoyo a los procesos de revisión,  validación e implementación de los objetivos </a:t>
            </a:r>
            <a:r>
              <a:rPr lang="es-PY" sz="27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de </a:t>
            </a:r>
            <a:r>
              <a:rPr lang="es-PY" sz="2700" b="1" dirty="0" err="1" smtClean="0">
                <a:latin typeface="Tahoma" pitchFamily="34" charset="0"/>
                <a:ea typeface="Calibri" pitchFamily="34" charset="0"/>
                <a:cs typeface="Tahoma" pitchFamily="34" charset="0"/>
              </a:rPr>
              <a:t>Tekoporá</a:t>
            </a:r>
            <a:r>
              <a:rPr lang="es-PY" sz="27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.</a:t>
            </a:r>
            <a:endParaRPr lang="es-ES" sz="2700" b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eaLnBrk="0" hangingPunct="0">
              <a:tabLst>
                <a:tab pos="180975" algn="l"/>
              </a:tabLst>
              <a:defRPr/>
            </a:pP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“La función </a:t>
            </a: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principal es la validación de la lista de familias </a:t>
            </a: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beneficiarias…” </a:t>
            </a:r>
            <a:r>
              <a:rPr lang="es-PY" sz="20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(Leandro Oviedo, 2010)</a:t>
            </a: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lang="es-PY" sz="2200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eaLnBrk="0" hangingPunct="0">
              <a:tabLst>
                <a:tab pos="180975" algn="l"/>
              </a:tabLst>
              <a:defRPr/>
            </a:pP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Potencial apoyo a la gestión de </a:t>
            </a:r>
            <a:r>
              <a:rPr lang="es-PY" sz="2800" dirty="0" err="1" smtClean="0">
                <a:latin typeface="Tahoma" pitchFamily="34" charset="0"/>
                <a:ea typeface="Calibri" pitchFamily="34" charset="0"/>
                <a:cs typeface="Tahoma" pitchFamily="34" charset="0"/>
              </a:rPr>
              <a:t>Tekopora</a:t>
            </a: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, para </a:t>
            </a: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tratamiento comunitario de problemas sociales (corresponsabilidades, autogestión, </a:t>
            </a:r>
            <a:r>
              <a:rPr lang="es-PY" sz="28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violencia).</a:t>
            </a:r>
          </a:p>
          <a:p>
            <a:pPr lvl="1" eaLnBrk="0" hangingPunct="0">
              <a:tabLst>
                <a:tab pos="180975" algn="l"/>
              </a:tabLst>
              <a:defRPr/>
            </a:pPr>
            <a:r>
              <a:rPr lang="es-PY" sz="2400" i="1" dirty="0" smtClean="0"/>
              <a:t>“….la </a:t>
            </a:r>
            <a:r>
              <a:rPr lang="es-PY" sz="2400" i="1" dirty="0" smtClean="0"/>
              <a:t>creación de pequeños grupos que sean autosustentables y acompañamiento y el fortalecimiento de los </a:t>
            </a:r>
            <a:r>
              <a:rPr lang="es-PY" sz="2400" i="1" dirty="0" smtClean="0"/>
              <a:t>beneficiarios…” (Lima, 2010)</a:t>
            </a:r>
            <a:endParaRPr lang="es-ES" sz="2400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 anchor="ctr"/>
          <a:lstStyle/>
          <a:p>
            <a:pPr algn="ctr"/>
            <a:r>
              <a:rPr lang="es-ES" dirty="0" smtClean="0"/>
              <a:t>Esquema de la presentación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Estudios Específicos de Monitoreo y Evaluación </a:t>
            </a:r>
            <a:r>
              <a:rPr lang="es-ES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cuali</a:t>
            </a:r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-cuantitativos aplicados por la DIPLANP al Programa </a:t>
            </a:r>
            <a:r>
              <a:rPr lang="es-ES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Tekoporá</a:t>
            </a:r>
            <a:endParaRPr lang="es-ES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RESULTADOS DE LA EVALUACIÓN SISTEMÁTICA </a:t>
            </a:r>
          </a:p>
          <a:p>
            <a:pPr lvl="1"/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Corresponsabilidades: Salud, Educación</a:t>
            </a:r>
          </a:p>
          <a:p>
            <a:pPr lvl="1"/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Habitabilidad</a:t>
            </a:r>
          </a:p>
          <a:p>
            <a:pPr lvl="1"/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Servicios Básicos</a:t>
            </a:r>
          </a:p>
          <a:p>
            <a:pPr lvl="1"/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Percepción de la Población Beneficiaria</a:t>
            </a:r>
          </a:p>
          <a:p>
            <a:pPr lvl="1"/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Capital Social</a:t>
            </a:r>
          </a:p>
          <a:p>
            <a:pPr lvl="1"/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Acceso a la Tierra</a:t>
            </a:r>
          </a:p>
          <a:p>
            <a:pPr lvl="1"/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Actores Clave del Programa</a:t>
            </a:r>
          </a:p>
          <a:p>
            <a:r>
              <a:rPr lang="es-E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Principales Desafíos</a:t>
            </a:r>
          </a:p>
          <a:p>
            <a:pPr lvl="1"/>
            <a:endParaRPr lang="es-ES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endParaRPr lang="es-E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778098"/>
          </a:xfrm>
          <a:solidFill>
            <a:schemeClr val="accent3">
              <a:lumMod val="60000"/>
              <a:lumOff val="4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9.2. Facilitadores Comunitarios (FC)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285720" y="1214423"/>
            <a:ext cx="8072494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buNone/>
              <a:tabLst>
                <a:tab pos="180975" algn="l"/>
              </a:tabLst>
              <a:defRPr/>
            </a:pPr>
            <a:r>
              <a:rPr lang="es-ES" sz="28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	 El FC es la persona encargada de implementar el Programa en el plano territorial. </a:t>
            </a:r>
            <a:endParaRPr lang="es-ES" sz="2800" b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eaLnBrk="0" hangingPunct="0">
              <a:tabLst>
                <a:tab pos="180975" algn="l"/>
              </a:tabLst>
              <a:defRPr/>
            </a:pPr>
            <a:r>
              <a:rPr lang="es-E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Promueve </a:t>
            </a:r>
            <a:r>
              <a:rPr lang="es-ES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el cumplimiento de corresponsabilidades</a:t>
            </a:r>
            <a:r>
              <a:rPr lang="es-E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eaLnBrk="0" hangingPunct="0">
              <a:tabLst>
                <a:tab pos="180975" algn="l"/>
              </a:tabLst>
              <a:defRPr/>
            </a:pPr>
            <a:r>
              <a:rPr lang="es-E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Promueve </a:t>
            </a:r>
            <a:r>
              <a:rPr lang="es-E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la </a:t>
            </a:r>
            <a:r>
              <a:rPr lang="es-ES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Participación protagónica de mujeres </a:t>
            </a:r>
            <a:r>
              <a:rPr lang="es-E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en implementación del Programa</a:t>
            </a:r>
            <a:r>
              <a:rPr lang="es-E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eaLnBrk="0" hangingPunct="0">
              <a:tabLst>
                <a:tab pos="180975" algn="l"/>
              </a:tabLst>
              <a:defRPr/>
            </a:pPr>
            <a:r>
              <a:rPr lang="es-ES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Acompaña </a:t>
            </a:r>
            <a:r>
              <a:rPr lang="es-ES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y estimula a beneficiarios en gestiones ante otros actores.</a:t>
            </a:r>
          </a:p>
          <a:p>
            <a:pPr lvl="1" eaLnBrk="0" hangingPunct="0">
              <a:tabLst>
                <a:tab pos="180975" algn="l"/>
              </a:tabLst>
              <a:defRPr/>
            </a:pPr>
            <a:r>
              <a:rPr lang="es-ES" sz="25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“FC y ML están disponibles siempre” </a:t>
            </a:r>
            <a:r>
              <a:rPr lang="es-ES" sz="1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(taller diagnóstico, 2010)</a:t>
            </a:r>
            <a:r>
              <a:rPr lang="es-ES" sz="25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778098"/>
          </a:xfrm>
          <a:solidFill>
            <a:schemeClr val="accent3">
              <a:lumMod val="60000"/>
              <a:lumOff val="4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9.2. Facilitadores Comunitarios (FC)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178696" cy="4873752"/>
          </a:xfrm>
          <a:ln w="28575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es-ES" b="1" i="1" dirty="0" smtClean="0">
                <a:latin typeface="Times New Roman" pitchFamily="18" charset="0"/>
              </a:rPr>
              <a:t>“….hace </a:t>
            </a:r>
            <a:r>
              <a:rPr lang="es-ES" b="1" i="1" dirty="0" smtClean="0">
                <a:latin typeface="Times New Roman" pitchFamily="18" charset="0"/>
              </a:rPr>
              <a:t>mucho que no vienen, y cuando vienen pasan un rato y te hacen firmar el papel nomás </a:t>
            </a:r>
            <a:r>
              <a:rPr lang="es-ES" b="1" i="1" dirty="0" smtClean="0">
                <a:latin typeface="Times New Roman" pitchFamily="18" charset="0"/>
              </a:rPr>
              <a:t>ya…” </a:t>
            </a:r>
          </a:p>
          <a:p>
            <a:pPr algn="r">
              <a:buNone/>
            </a:pPr>
            <a:r>
              <a:rPr lang="es-ES" sz="1900" dirty="0" smtClean="0">
                <a:latin typeface="Times New Roman" pitchFamily="18" charset="0"/>
              </a:rPr>
              <a:t>Familia beneficiada, 2009.</a:t>
            </a:r>
          </a:p>
          <a:p>
            <a:pPr algn="r">
              <a:buNone/>
            </a:pPr>
            <a:endParaRPr lang="es-ES" sz="1900" dirty="0" smtClean="0">
              <a:latin typeface="Times New Roman" pitchFamily="18" charset="0"/>
            </a:endParaRPr>
          </a:p>
          <a:p>
            <a:r>
              <a:rPr lang="es-ES" dirty="0" smtClean="0"/>
              <a:t>“No </a:t>
            </a:r>
            <a:r>
              <a:rPr lang="es-ES" dirty="0" smtClean="0"/>
              <a:t>les </a:t>
            </a:r>
            <a:r>
              <a:rPr lang="es-ES" dirty="0" smtClean="0"/>
              <a:t>conozco (FC). </a:t>
            </a:r>
            <a:r>
              <a:rPr lang="es-ES" dirty="0" smtClean="0"/>
              <a:t>Una vez vino uno de ellos para pedirme la lista de los </a:t>
            </a:r>
            <a:r>
              <a:rPr lang="es-ES" dirty="0" smtClean="0"/>
              <a:t>alumnos…” </a:t>
            </a:r>
          </a:p>
          <a:p>
            <a:pPr algn="r">
              <a:buNone/>
            </a:pPr>
            <a:r>
              <a:rPr lang="es-ES" sz="1900" dirty="0" smtClean="0">
                <a:latin typeface="Times New Roman" pitchFamily="18" charset="0"/>
              </a:rPr>
              <a:t>Escuela</a:t>
            </a:r>
            <a:r>
              <a:rPr lang="es-ES" sz="1900" dirty="0" smtClean="0">
                <a:latin typeface="Times New Roman" pitchFamily="18" charset="0"/>
              </a:rPr>
              <a:t>, </a:t>
            </a:r>
            <a:r>
              <a:rPr lang="es-ES" sz="1900" dirty="0" err="1" smtClean="0">
                <a:latin typeface="Times New Roman" pitchFamily="18" charset="0"/>
              </a:rPr>
              <a:t>Abaí</a:t>
            </a:r>
            <a:r>
              <a:rPr lang="es-ES" sz="1900" dirty="0" smtClean="0">
                <a:latin typeface="Times New Roman" pitchFamily="18" charset="0"/>
              </a:rPr>
              <a:t>, 2010.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6091" y="1124744"/>
            <a:ext cx="4036349" cy="346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4427984" y="4941168"/>
            <a:ext cx="3600400" cy="1492716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s-ES" sz="2400" b="1" i="1" dirty="0" smtClean="0">
                <a:latin typeface="Times New Roman" pitchFamily="18" charset="0"/>
              </a:rPr>
              <a:t>“Gracias a ellos la gente conoce más sus </a:t>
            </a:r>
            <a:r>
              <a:rPr lang="es-ES" sz="2400" b="1" i="1" dirty="0" smtClean="0">
                <a:latin typeface="Times New Roman" pitchFamily="18" charset="0"/>
              </a:rPr>
              <a:t>derechos...” </a:t>
            </a:r>
          </a:p>
          <a:p>
            <a:pPr algn="r"/>
            <a:r>
              <a:rPr lang="es-ES" sz="1900" dirty="0" smtClean="0">
                <a:latin typeface="Times New Roman" pitchFamily="18" charset="0"/>
              </a:rPr>
              <a:t>ML, Taller Caaguazú,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778098"/>
          </a:xfrm>
          <a:solidFill>
            <a:schemeClr val="accent3">
              <a:lumMod val="60000"/>
              <a:lumOff val="4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9.3. Madres Líderes (ML)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285720" y="1215551"/>
            <a:ext cx="821537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buNone/>
              <a:tabLst>
                <a:tab pos="180975" algn="l"/>
              </a:tabLst>
              <a:defRPr/>
            </a:pPr>
            <a:r>
              <a:rPr lang="es-ES" sz="28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	 La ML es una figura emergente (no contemplado en el manual Operativo), que cumple </a:t>
            </a:r>
            <a:r>
              <a:rPr lang="es-ES" sz="2800" b="1" dirty="0">
                <a:latin typeface="Tahoma" pitchFamily="34" charset="0"/>
                <a:ea typeface="Calibri" pitchFamily="34" charset="0"/>
                <a:cs typeface="Tahoma" pitchFamily="34" charset="0"/>
              </a:rPr>
              <a:t>una función fundamental en </a:t>
            </a:r>
            <a:r>
              <a:rPr lang="es-ES" sz="28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el acompañamiento y apoyo a las familias beneficiarias, en cuanto a:</a:t>
            </a:r>
          </a:p>
          <a:p>
            <a:pPr eaLnBrk="0" hangingPunct="0">
              <a:tabLst>
                <a:tab pos="180975" algn="l"/>
              </a:tabLst>
              <a:defRPr/>
            </a:pPr>
            <a:r>
              <a:rPr lang="es-ES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Contención y mediación en conflictos familiares y locales.</a:t>
            </a:r>
          </a:p>
          <a:p>
            <a:pPr eaLnBrk="0" hangingPunct="0">
              <a:tabLst>
                <a:tab pos="180975" algn="l"/>
              </a:tabLst>
              <a:defRPr/>
            </a:pPr>
            <a:r>
              <a:rPr lang="es-ES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Avances comunitarios a partir de organización de Madres que fungen de Promotoras Comunitarias.</a:t>
            </a:r>
          </a:p>
          <a:p>
            <a:pPr eaLnBrk="0" hangingPunct="0">
              <a:tabLst>
                <a:tab pos="180975" algn="l"/>
              </a:tabLst>
              <a:defRPr/>
            </a:pPr>
            <a:r>
              <a:rPr lang="es-ES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Trabajan coordinadamente con los facilitadores para apoyar la articulación con escuela y puesto de salud local.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778098"/>
          </a:xfrm>
          <a:solidFill>
            <a:schemeClr val="accent3">
              <a:lumMod val="60000"/>
              <a:lumOff val="4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9.3. Madres Líderes (ML)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3816424" cy="4464496"/>
          </a:xfrm>
          <a:ln w="28575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s-ES" i="1" dirty="0" smtClean="0"/>
              <a:t>	“….</a:t>
            </a:r>
            <a:r>
              <a:rPr lang="es-ES" i="1" dirty="0" err="1" smtClean="0"/>
              <a:t>Tekoporá</a:t>
            </a:r>
            <a:r>
              <a:rPr lang="es-ES" i="1" dirty="0" smtClean="0"/>
              <a:t> nos ayuda también a tener una buena convivencia con los vecinos y ser solidario con los demás, trabajar en grupos y estar de acuerdo para llevar adelante nuestros grupos”. </a:t>
            </a:r>
          </a:p>
          <a:p>
            <a:pPr algn="r">
              <a:buNone/>
            </a:pP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Taller diagnóstico en el distrito de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Abaí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 Setiembre, 2010.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980640"/>
            <a:ext cx="4238312" cy="318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4283968" y="4263767"/>
            <a:ext cx="4176464" cy="24776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latin typeface="+mn-lt"/>
              </a:rPr>
              <a:t>“Y falta </a:t>
            </a:r>
            <a:r>
              <a:rPr lang="es-ES" sz="2400" i="1" dirty="0" err="1" smtClean="0">
                <a:latin typeface="+mn-lt"/>
              </a:rPr>
              <a:t>oreve</a:t>
            </a:r>
            <a:r>
              <a:rPr lang="es-ES" sz="2400" i="1" dirty="0" smtClean="0">
                <a:latin typeface="+mn-lt"/>
              </a:rPr>
              <a:t> la capacitación, en género por ejemplo…. Y celoso la ore mena </a:t>
            </a:r>
            <a:r>
              <a:rPr lang="es-ES" sz="2400" i="1" dirty="0" err="1" smtClean="0">
                <a:latin typeface="+mn-lt"/>
              </a:rPr>
              <a:t>kuera</a:t>
            </a:r>
            <a:r>
              <a:rPr lang="es-ES" sz="2400" i="1" dirty="0" smtClean="0">
                <a:latin typeface="+mn-lt"/>
              </a:rPr>
              <a:t>…”</a:t>
            </a:r>
          </a:p>
          <a:p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r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Taller diagnóstico en el distrito de Sta. Rosa del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Aguaray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 Noviembre, 2010.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4" y="1142984"/>
            <a:ext cx="8462992" cy="5715016"/>
          </a:xfrm>
        </p:spPr>
        <p:txBody>
          <a:bodyPr anchor="t">
            <a:normAutofit fontScale="5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s-PY" sz="2800" b="1" dirty="0" smtClean="0">
                <a:latin typeface="Tahoma" pitchFamily="34" charset="0"/>
              </a:rPr>
              <a:t>	</a:t>
            </a:r>
            <a:r>
              <a:rPr lang="es-PY" sz="4400" b="1" dirty="0" smtClean="0">
                <a:latin typeface="Tahoma" pitchFamily="34" charset="0"/>
              </a:rPr>
              <a:t>El Programa </a:t>
            </a:r>
            <a:r>
              <a:rPr lang="es-PY" sz="4400" b="1" dirty="0" err="1" smtClean="0">
                <a:latin typeface="Tahoma" pitchFamily="34" charset="0"/>
              </a:rPr>
              <a:t>Tekoporá</a:t>
            </a:r>
            <a:r>
              <a:rPr lang="es-PY" sz="4400" b="1" dirty="0" smtClean="0">
                <a:latin typeface="Tahoma" pitchFamily="34" charset="0"/>
              </a:rPr>
              <a:t> reúne capacidades potenciales para facilitar el ejercicio pleno de los derechos de la población pobre y excluida. En este sentido, es clave:</a:t>
            </a:r>
          </a:p>
          <a:p>
            <a:pPr algn="just">
              <a:lnSpc>
                <a:spcPct val="120000"/>
              </a:lnSpc>
            </a:pPr>
            <a:r>
              <a:rPr lang="es-PY" sz="4400" dirty="0" smtClean="0">
                <a:latin typeface="Tahoma" pitchFamily="34" charset="0"/>
              </a:rPr>
              <a:t>Minimizar el impacto negativo de prácticas asistencialistas y/o clientelares, instalando el enfoque de derechos en la implementación de los Programas de Protección Social.</a:t>
            </a:r>
          </a:p>
          <a:p>
            <a:pPr algn="just">
              <a:lnSpc>
                <a:spcPct val="120000"/>
              </a:lnSpc>
            </a:pPr>
            <a:r>
              <a:rPr lang="es-PY" sz="4400" dirty="0" smtClean="0">
                <a:latin typeface="Tahoma" pitchFamily="34" charset="0"/>
              </a:rPr>
              <a:t>Instalar claras estrategias de articulación territorial </a:t>
            </a:r>
            <a:r>
              <a:rPr lang="es-PY" sz="4400" dirty="0">
                <a:latin typeface="Tahoma" pitchFamily="34" charset="0"/>
              </a:rPr>
              <a:t>entre </a:t>
            </a:r>
            <a:r>
              <a:rPr lang="es-PY" sz="4400" dirty="0" smtClean="0">
                <a:latin typeface="Tahoma" pitchFamily="34" charset="0"/>
              </a:rPr>
              <a:t>Programas y </a:t>
            </a:r>
            <a:r>
              <a:rPr lang="es-PY" sz="4400" dirty="0">
                <a:latin typeface="Tahoma" pitchFamily="34" charset="0"/>
              </a:rPr>
              <a:t>con las redes sociales </a:t>
            </a:r>
            <a:r>
              <a:rPr lang="es-PY" sz="4400" dirty="0" smtClean="0">
                <a:latin typeface="Tahoma" pitchFamily="34" charset="0"/>
              </a:rPr>
              <a:t>e institucionales existentes territorialmente </a:t>
            </a:r>
            <a:r>
              <a:rPr lang="es-PY" sz="2900" dirty="0" smtClean="0">
                <a:latin typeface="Tahoma" pitchFamily="34" charset="0"/>
              </a:rPr>
              <a:t>(organizaciones, asociaciones, instituciones formales e informales, líderes y lideresas locales)</a:t>
            </a:r>
            <a:r>
              <a:rPr lang="es-PY" sz="2800" b="1" dirty="0" smtClean="0">
                <a:latin typeface="Tahoma" pitchFamily="34" charset="0"/>
              </a:rPr>
              <a:t>.</a:t>
            </a:r>
            <a:endParaRPr lang="es-PY" sz="2800" b="1" dirty="0">
              <a:latin typeface="Tahoma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PY" sz="4400" dirty="0" smtClean="0">
                <a:latin typeface="Tahoma" pitchFamily="34" charset="0"/>
              </a:rPr>
              <a:t>Instalar desde el diseño hasta la ejecución territorial, la complementación entre las </a:t>
            </a:r>
            <a:r>
              <a:rPr lang="es-PY" sz="4400" i="1" dirty="0" smtClean="0">
                <a:latin typeface="Tahoma" pitchFamily="34" charset="0"/>
              </a:rPr>
              <a:t>Políticas Sociales Universales </a:t>
            </a:r>
            <a:r>
              <a:rPr lang="es-PY" sz="2900" dirty="0" smtClean="0">
                <a:latin typeface="Tahoma" pitchFamily="34" charset="0"/>
              </a:rPr>
              <a:t>(Salud, Educación)</a:t>
            </a:r>
            <a:r>
              <a:rPr lang="es-PY" sz="2900" b="1" dirty="0" smtClean="0">
                <a:latin typeface="Tahoma" pitchFamily="34" charset="0"/>
              </a:rPr>
              <a:t> </a:t>
            </a:r>
            <a:r>
              <a:rPr lang="es-PY" sz="4400" dirty="0" smtClean="0">
                <a:latin typeface="Tahoma" pitchFamily="34" charset="0"/>
              </a:rPr>
              <a:t>y las Políticas Dirigidas </a:t>
            </a:r>
            <a:r>
              <a:rPr lang="es-PY" sz="2900" dirty="0" smtClean="0">
                <a:latin typeface="Tahoma" pitchFamily="34" charset="0"/>
              </a:rPr>
              <a:t>(</a:t>
            </a:r>
            <a:r>
              <a:rPr lang="es-PY" sz="2900" dirty="0" err="1" smtClean="0">
                <a:latin typeface="Tahoma" pitchFamily="34" charset="0"/>
              </a:rPr>
              <a:t>Tekoporá</a:t>
            </a:r>
            <a:r>
              <a:rPr lang="es-PY" sz="2900" dirty="0" smtClean="0">
                <a:latin typeface="Tahoma" pitchFamily="34" charset="0"/>
              </a:rPr>
              <a:t> / Abrazo)</a:t>
            </a:r>
            <a:r>
              <a:rPr lang="es-PY" sz="2800" b="1" dirty="0" smtClean="0">
                <a:latin typeface="Tahoma" pitchFamily="34" charset="0"/>
              </a:rPr>
              <a:t>.</a:t>
            </a:r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457200" y="33370"/>
            <a:ext cx="8219256" cy="9667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10. PRINCIPALES DESAFÍOS PARA POTENCIAR EL SISTEMA DE PROTECCIÓN SOCIAL</a:t>
            </a:r>
            <a:endParaRPr kumimoji="0" lang="es-ES" sz="2400" b="1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8" y="71414"/>
            <a:ext cx="9072594" cy="720000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ESTUDIOS REALIZADOS – PROGRAMAS TMC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27624"/>
            <a:ext cx="6984775" cy="477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827584" y="594928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(*) Encuesta aplicada a 2.366 Hogares Participantes del Programa </a:t>
            </a:r>
            <a:r>
              <a:rPr lang="es-ES" sz="1400" dirty="0" err="1" smtClean="0"/>
              <a:t>Tekoporá</a:t>
            </a:r>
            <a:r>
              <a:rPr lang="es-ES" sz="1400" dirty="0" smtClean="0"/>
              <a:t>, con representatividad departamental y distrital </a:t>
            </a:r>
            <a:endParaRPr lang="es-ES" sz="1400" dirty="0"/>
          </a:p>
        </p:txBody>
      </p:sp>
      <p:sp>
        <p:nvSpPr>
          <p:cNvPr id="7" name="6 Elipse"/>
          <p:cNvSpPr/>
          <p:nvPr/>
        </p:nvSpPr>
        <p:spPr>
          <a:xfrm>
            <a:off x="1000100" y="3571876"/>
            <a:ext cx="785818" cy="2214578"/>
          </a:xfrm>
          <a:prstGeom prst="ellips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8" y="71414"/>
            <a:ext cx="9072594" cy="857256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Cobertura Territorial del Estudio Cuantitativo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88" y="1071563"/>
            <a:ext cx="8501062" cy="642937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s-ES" b="1" u="sng" dirty="0" smtClean="0">
                <a:latin typeface="Arial" charset="0"/>
                <a:cs typeface="Arial" charset="0"/>
              </a:rPr>
              <a:t>Cobertura</a:t>
            </a:r>
            <a:r>
              <a:rPr lang="es-ES" dirty="0" smtClean="0">
                <a:latin typeface="Arial" charset="0"/>
                <a:cs typeface="Arial" charset="0"/>
              </a:rPr>
              <a:t>: </a:t>
            </a:r>
          </a:p>
          <a:p>
            <a:pPr eaLnBrk="1" hangingPunct="1">
              <a:buNone/>
            </a:pPr>
            <a:r>
              <a:rPr lang="es-ES" dirty="0" smtClean="0">
                <a:latin typeface="Arial" charset="0"/>
                <a:cs typeface="Arial" charset="0"/>
              </a:rPr>
              <a:t>	2.366 hogares, representativos a nivel departamental y distrital</a:t>
            </a:r>
          </a:p>
          <a:p>
            <a:pPr lvl="1" eaLnBrk="1" hangingPunct="1"/>
            <a:endParaRPr lang="es-ES" dirty="0" smtClean="0">
              <a:latin typeface="Arial" charset="0"/>
              <a:cs typeface="Arial" charset="0"/>
            </a:endParaRPr>
          </a:p>
        </p:txBody>
      </p:sp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52674"/>
            <a:ext cx="5772150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4500562" y="2519359"/>
            <a:ext cx="14747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dirty="0">
                <a:cs typeface="Arial" charset="0"/>
              </a:rPr>
              <a:t>Concepción</a:t>
            </a:r>
            <a:endParaRPr lang="es-ES" sz="1600" dirty="0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5072063" y="3733805"/>
            <a:ext cx="11525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dirty="0">
                <a:cs typeface="Arial" charset="0"/>
              </a:rPr>
              <a:t>San Pedro</a:t>
            </a:r>
            <a:endParaRPr lang="es-ES" sz="1600" dirty="0"/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auto">
          <a:xfrm>
            <a:off x="5715000" y="4662499"/>
            <a:ext cx="1117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dirty="0">
                <a:cs typeface="Arial" charset="0"/>
              </a:rPr>
              <a:t>Caaguazú</a:t>
            </a:r>
            <a:endParaRPr lang="es-ES" sz="1600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5500688" y="5662631"/>
            <a:ext cx="10033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dirty="0">
                <a:cs typeface="Arial" charset="0"/>
              </a:rPr>
              <a:t>Caazapá</a:t>
            </a:r>
            <a:endParaRPr lang="es-ES" sz="1600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6429388" y="3733805"/>
            <a:ext cx="1162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dirty="0">
                <a:cs typeface="Arial" charset="0"/>
              </a:rPr>
              <a:t>Canindeyú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043890" cy="480379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ES" sz="2400" b="1" dirty="0">
                <a:latin typeface="Tahoma" pitchFamily="34" charset="0"/>
                <a:cs typeface="Tahoma" pitchFamily="34" charset="0"/>
              </a:rPr>
              <a:t>Los Programas de TMC posibilitan un acceso más oportuno a la atención de la salud (madres, niños/as), y mejora la asistencia y permanencia de niños y niñas en las escuelas</a:t>
            </a:r>
            <a:r>
              <a:rPr lang="es-ES" sz="2400" b="1" dirty="0" smtClean="0">
                <a:latin typeface="Tahoma" pitchFamily="34" charset="0"/>
                <a:cs typeface="Tahoma" pitchFamily="34" charset="0"/>
              </a:rPr>
              <a:t>. </a:t>
            </a:r>
            <a:endParaRPr lang="es-ES" sz="1800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1200" b="1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400" b="1" dirty="0" smtClean="0">
                <a:latin typeface="Tahoma" pitchFamily="34" charset="0"/>
                <a:cs typeface="Tahoma" pitchFamily="34" charset="0"/>
              </a:rPr>
              <a:t>Ha mejorado </a:t>
            </a:r>
            <a:r>
              <a:rPr lang="es-ES" sz="2400" b="1" dirty="0">
                <a:latin typeface="Tahoma" pitchFamily="34" charset="0"/>
                <a:cs typeface="Tahoma" pitchFamily="34" charset="0"/>
              </a:rPr>
              <a:t>la vacunación y la nutrición de niños menores de 5 </a:t>
            </a:r>
            <a:r>
              <a:rPr lang="es-ES" sz="2400" b="1" dirty="0" smtClean="0">
                <a:latin typeface="Tahoma" pitchFamily="34" charset="0"/>
                <a:cs typeface="Tahoma" pitchFamily="34" charset="0"/>
              </a:rPr>
              <a:t>años.</a:t>
            </a:r>
            <a:endParaRPr lang="es-ES" sz="2400" b="1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1200" b="1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400" b="1" dirty="0" smtClean="0">
                <a:latin typeface="Tahoma" pitchFamily="34" charset="0"/>
                <a:cs typeface="Tahoma" pitchFamily="34" charset="0"/>
              </a:rPr>
              <a:t>Las </a:t>
            </a:r>
            <a:r>
              <a:rPr lang="es-ES" sz="2400" b="1" dirty="0">
                <a:latin typeface="Tahoma" pitchFamily="34" charset="0"/>
                <a:cs typeface="Tahoma" pitchFamily="34" charset="0"/>
              </a:rPr>
              <a:t>prácticas de higiene, la atención preventiva de la salud y la </a:t>
            </a:r>
            <a:r>
              <a:rPr lang="es-ES" sz="2400" b="1" dirty="0" smtClean="0">
                <a:latin typeface="Tahoma" pitchFamily="34" charset="0"/>
                <a:cs typeface="Tahoma" pitchFamily="34" charset="0"/>
              </a:rPr>
              <a:t>alimentación diaria, </a:t>
            </a:r>
            <a:r>
              <a:rPr lang="es-ES" sz="2400" b="1" dirty="0">
                <a:latin typeface="Tahoma" pitchFamily="34" charset="0"/>
                <a:cs typeface="Tahoma" pitchFamily="34" charset="0"/>
              </a:rPr>
              <a:t>igualmente, reducen la </a:t>
            </a:r>
            <a:r>
              <a:rPr lang="es-ES" sz="2400" b="1" dirty="0" smtClean="0">
                <a:latin typeface="Tahoma" pitchFamily="34" charset="0"/>
                <a:cs typeface="Tahoma" pitchFamily="34" charset="0"/>
              </a:rPr>
              <a:t>exposición </a:t>
            </a:r>
            <a:r>
              <a:rPr lang="es-ES" sz="2400" b="1" dirty="0">
                <a:latin typeface="Tahoma" pitchFamily="34" charset="0"/>
                <a:cs typeface="Tahoma" pitchFamily="34" charset="0"/>
              </a:rPr>
              <a:t>a las enfermedades</a:t>
            </a:r>
            <a:r>
              <a:rPr lang="es-ES" sz="2400" b="1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es-ES" dirty="0" smtClean="0">
                <a:latin typeface="Tahoma" pitchFamily="34" charset="0"/>
                <a:cs typeface="Tahoma" pitchFamily="34" charset="0"/>
              </a:rPr>
              <a:t> </a:t>
            </a:r>
            <a:endParaRPr lang="es-ES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latin typeface="Tahoma" pitchFamily="34" charset="0"/>
              <a:cs typeface="Tahoma" pitchFamily="34" charset="0"/>
            </a:endParaRPr>
          </a:p>
          <a:p>
            <a:pPr algn="r">
              <a:lnSpc>
                <a:spcPct val="90000"/>
              </a:lnSpc>
              <a:buNone/>
            </a:pPr>
            <a:r>
              <a:rPr lang="es-ES" sz="2000" dirty="0" smtClean="0">
                <a:latin typeface="Tahoma" pitchFamily="34" charset="0"/>
                <a:cs typeface="Tahoma" pitchFamily="34" charset="0"/>
              </a:rPr>
              <a:t>(Síntesis de Estudio cualitativo realizado a </a:t>
            </a:r>
          </a:p>
          <a:p>
            <a:pPr algn="r">
              <a:lnSpc>
                <a:spcPct val="90000"/>
              </a:lnSpc>
              <a:buNone/>
            </a:pPr>
            <a:r>
              <a:rPr lang="es-ES" sz="2000" dirty="0" err="1" smtClean="0">
                <a:latin typeface="Tahoma" pitchFamily="34" charset="0"/>
                <a:cs typeface="Tahoma" pitchFamily="34" charset="0"/>
              </a:rPr>
              <a:t>Tekoporá</a:t>
            </a:r>
            <a:r>
              <a:rPr lang="es-ES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s-ES" sz="2000" dirty="0" smtClean="0">
                <a:latin typeface="Tahoma" pitchFamily="34" charset="0"/>
                <a:cs typeface="Tahoma" pitchFamily="34" charset="0"/>
              </a:rPr>
              <a:t>y Abrazo, 2009)</a:t>
            </a:r>
            <a:endParaRPr lang="es-E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03232" cy="706090"/>
          </a:xfrm>
          <a:solidFill>
            <a:schemeClr val="accent3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2. SALUD Y EDUCACIÓN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1414"/>
            <a:ext cx="8496944" cy="765298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3. CORRESPONSABILIDADES</a:t>
            </a:r>
          </a:p>
        </p:txBody>
      </p:sp>
      <p:sp>
        <p:nvSpPr>
          <p:cNvPr id="21508" name="3 Marcador de contenido"/>
          <p:cNvSpPr>
            <a:spLocks noGrp="1"/>
          </p:cNvSpPr>
          <p:nvPr>
            <p:ph sz="quarter" idx="1"/>
          </p:nvPr>
        </p:nvSpPr>
        <p:spPr>
          <a:xfrm>
            <a:off x="683568" y="928688"/>
            <a:ext cx="7888932" cy="628104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  <a:buSzPct val="85000"/>
              <a:buFont typeface="Wingdings" pitchFamily="2" charset="2"/>
              <a:buChar char="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SALUD</a:t>
            </a: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286125"/>
            <a:ext cx="4214812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5 CuadroTexto"/>
          <p:cNvSpPr txBox="1">
            <a:spLocks noChangeArrowheads="1"/>
          </p:cNvSpPr>
          <p:nvPr/>
        </p:nvSpPr>
        <p:spPr bwMode="auto">
          <a:xfrm>
            <a:off x="4786313" y="2786063"/>
            <a:ext cx="4071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/>
              <a:t>Asistencia a Servicios de Salud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0"/>
            <a:ext cx="4214812" cy="288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1414"/>
            <a:ext cx="8352928" cy="785818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3. CORRESPONSABILIDADES</a:t>
            </a:r>
          </a:p>
        </p:txBody>
      </p:sp>
      <p:sp>
        <p:nvSpPr>
          <p:cNvPr id="22532" name="3 Marcador de contenido"/>
          <p:cNvSpPr>
            <a:spLocks noGrp="1"/>
          </p:cNvSpPr>
          <p:nvPr>
            <p:ph sz="quarter" idx="1"/>
          </p:nvPr>
        </p:nvSpPr>
        <p:spPr>
          <a:xfrm>
            <a:off x="214313" y="1000125"/>
            <a:ext cx="8929687" cy="571500"/>
          </a:xfrm>
        </p:spPr>
        <p:txBody>
          <a:bodyPr/>
          <a:lstStyle/>
          <a:p>
            <a:pPr marL="514350" indent="-514350">
              <a:buClr>
                <a:schemeClr val="accent3">
                  <a:lumMod val="75000"/>
                </a:schemeClr>
              </a:buClr>
              <a:buSzPct val="85000"/>
              <a:buFont typeface="Wingdings" pitchFamily="2" charset="2"/>
              <a:buChar char=""/>
            </a:pP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EDUCACIÓN.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38" y="1714488"/>
            <a:ext cx="57150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446" y="71414"/>
            <a:ext cx="8605018" cy="785818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3. CORRESPONSABILIDADES</a:t>
            </a:r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285750" y="1500188"/>
            <a:ext cx="8358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>
                <a:cs typeface="Arial" charset="0"/>
              </a:rPr>
              <a:t>Personas de 5 a 18 años matriculadas en Instituciones Educativas, según Nivel Educativo </a:t>
            </a:r>
            <a:endParaRPr lang="es-ES" sz="240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786063"/>
            <a:ext cx="835501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3 Marcador de contenido"/>
          <p:cNvSpPr txBox="1">
            <a:spLocks/>
          </p:cNvSpPr>
          <p:nvPr/>
        </p:nvSpPr>
        <p:spPr>
          <a:xfrm>
            <a:off x="214313" y="1000125"/>
            <a:ext cx="8929687" cy="5715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SzPct val="85000"/>
              <a:buFont typeface="Wingdings" pitchFamily="2" charset="2"/>
              <a:buChar char=""/>
              <a:tabLst/>
              <a:defRPr/>
            </a:pP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EDUCACIÓN</a:t>
            </a:r>
            <a:endParaRPr kumimoji="0" lang="es-E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1414"/>
            <a:ext cx="8388424" cy="857256"/>
          </a:xfr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9050" cmpd="thickThin"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4. HABITABILIDAD</a:t>
            </a:r>
          </a:p>
        </p:txBody>
      </p:sp>
      <p:sp>
        <p:nvSpPr>
          <p:cNvPr id="23556" name="3 Marcador de contenido"/>
          <p:cNvSpPr>
            <a:spLocks noGrp="1"/>
          </p:cNvSpPr>
          <p:nvPr>
            <p:ph sz="quarter" idx="1"/>
          </p:nvPr>
        </p:nvSpPr>
        <p:spPr>
          <a:xfrm>
            <a:off x="285750" y="1214438"/>
            <a:ext cx="8572500" cy="571500"/>
          </a:xfrm>
        </p:spPr>
        <p:txBody>
          <a:bodyPr/>
          <a:lstStyle/>
          <a:p>
            <a:pPr marL="514350" indent="-514350" eaLnBrk="1" hangingPunct="1">
              <a:buFont typeface="Franklin Gothic Book"/>
              <a:buAutoNum type="arabicPeriod" startAt="6"/>
            </a:pPr>
            <a:r>
              <a:rPr lang="es-ES" sz="2800" b="1" smtClean="0">
                <a:latin typeface="Arial" charset="0"/>
                <a:cs typeface="Arial" charset="0"/>
              </a:rPr>
              <a:t>a) Condiciones de Vivienda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928813"/>
            <a:ext cx="4164013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7413" y="1928813"/>
            <a:ext cx="40894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1378</TotalTime>
  <Words>573</Words>
  <Application>Microsoft Office PowerPoint</Application>
  <PresentationFormat>Presentación en pantalla (4:3)</PresentationFormat>
  <Paragraphs>104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Mirador</vt:lpstr>
      <vt:lpstr>IMPACTO DEL PROGRAMA TEKOPORÁ</vt:lpstr>
      <vt:lpstr>Esquema de la presentación</vt:lpstr>
      <vt:lpstr>1. ESTUDIOS REALIZADOS – PROGRAMAS TMC</vt:lpstr>
      <vt:lpstr>Cobertura Territorial del Estudio Cuantitativo</vt:lpstr>
      <vt:lpstr>2. SALUD Y EDUCACIÓN</vt:lpstr>
      <vt:lpstr>3. CORRESPONSABILIDADES</vt:lpstr>
      <vt:lpstr>3. CORRESPONSABILIDADES</vt:lpstr>
      <vt:lpstr>3. CORRESPONSABILIDADES</vt:lpstr>
      <vt:lpstr>4. HABITABILIDAD</vt:lpstr>
      <vt:lpstr>5. ACCESO A SERVICIOS BÁSICOS</vt:lpstr>
      <vt:lpstr>6. PERCEPCIÓN DE POBLACIÓN PARTICIPANTE</vt:lpstr>
      <vt:lpstr>6. PERCEPCIÓN DE POBLACIÓN PARTICIPANTE</vt:lpstr>
      <vt:lpstr>7. ACCESO A LA TIERRA</vt:lpstr>
      <vt:lpstr>Diapositiva 14</vt:lpstr>
      <vt:lpstr>8. CAPITAL SOCIAL</vt:lpstr>
      <vt:lpstr>Diapositiva 16</vt:lpstr>
      <vt:lpstr>Diapositiva 17</vt:lpstr>
      <vt:lpstr> 9. ACTORES CLAVES DE TMC</vt:lpstr>
      <vt:lpstr> 9.1. Mesas de Participación Ciudadana (MPC)</vt:lpstr>
      <vt:lpstr>9.2. Facilitadores Comunitarios (FC)</vt:lpstr>
      <vt:lpstr>9.2. Facilitadores Comunitarios (FC)</vt:lpstr>
      <vt:lpstr> 9.3. Madres Líderes (ML)</vt:lpstr>
      <vt:lpstr> 9.3. Madres Líderes (ML)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 IMPACTO DEL PROGRAMA TEKOPORÁ</dc:title>
  <dc:creator>DELL</dc:creator>
  <cp:lastModifiedBy>Laura</cp:lastModifiedBy>
  <cp:revision>145</cp:revision>
  <dcterms:created xsi:type="dcterms:W3CDTF">2011-06-23T12:55:15Z</dcterms:created>
  <dcterms:modified xsi:type="dcterms:W3CDTF">2011-09-28T03:32:10Z</dcterms:modified>
</cp:coreProperties>
</file>