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9" r:id="rId10"/>
    <p:sldId id="308" r:id="rId11"/>
  </p:sldIdLst>
  <p:sldSz cx="9144000" cy="6858000" type="screen4x3"/>
  <p:notesSz cx="6884988" cy="100187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66"/>
    <a:srgbClr val="660066"/>
    <a:srgbClr val="FFFFCC"/>
    <a:srgbClr val="00FFCC"/>
    <a:srgbClr val="00CCFF"/>
    <a:srgbClr val="CCECFF"/>
    <a:srgbClr val="FF7C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1" autoAdjust="0"/>
    <p:restoredTop sz="94660"/>
  </p:normalViewPr>
  <p:slideViewPr>
    <p:cSldViewPr>
      <p:cViewPr varScale="1">
        <p:scale>
          <a:sx n="64" d="100"/>
          <a:sy n="64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89981D-07D0-4A49-80CA-C768F98A479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41B0CE0-882B-44FA-B027-41E59699F384}" type="datetimeFigureOut">
              <a:rPr lang="es-ES"/>
              <a:pPr>
                <a:defRPr/>
              </a:pPr>
              <a:t>01/02/2013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ACF1A59-ED1D-48C1-A127-8DB579E1FD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EB8BBD-2079-459A-BB53-04C2567E9439}" type="slidenum">
              <a:rPr lang="es-ES" smtClean="0"/>
              <a:pPr/>
              <a:t>2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5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7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DD3CD2-14F2-4BF9-BF98-463F8DA96B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2BCD4-99BE-4422-9F34-48F20822C9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19A2E-FA53-4B59-BC47-DBC915A2A5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B1F17-3965-42C2-B32F-1F2ACDA39E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06467-9C45-42B8-99B0-5CD4EDB5CD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4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62BD01-2F13-43A0-B043-0557CF973F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00FE2-2FD6-43EF-BA95-320229D54D2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20EC3-8DC4-4FFF-8A1C-A6DC361AAB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0CFD8-E4B7-4553-A18A-24423043432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6A0F59-93A8-4541-BB44-7AB1C791F8E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8B42B-E8C1-4843-8364-55F1B221D8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5 Redondear rectángulo de esquina sencilla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193D1F-02CB-4D27-A856-516E967CCAB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1" name="3 Marcador de texto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B93F7637-6837-43C2-AC91-6401CF6833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3" r:id="rId2"/>
    <p:sldLayoutId id="2147483701" r:id="rId3"/>
    <p:sldLayoutId id="2147483694" r:id="rId4"/>
    <p:sldLayoutId id="2147483695" r:id="rId5"/>
    <p:sldLayoutId id="2147483696" r:id="rId6"/>
    <p:sldLayoutId id="2147483702" r:id="rId7"/>
    <p:sldLayoutId id="2147483697" r:id="rId8"/>
    <p:sldLayoutId id="2147483703" r:id="rId9"/>
    <p:sldLayoutId id="2147483698" r:id="rId10"/>
    <p:sldLayoutId id="2147483699" r:id="rId11"/>
    <p:sldLayoutId id="214748370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2053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17688" y="1811338"/>
            <a:ext cx="6891337" cy="923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3200" smtClean="0">
                <a:latin typeface="Times New Roman" pitchFamily="18" charset="0"/>
              </a:rPr>
              <a:t>PRESIDENCIA DE LA REPUBLICA</a:t>
            </a:r>
          </a:p>
        </p:txBody>
      </p:sp>
      <p:sp>
        <p:nvSpPr>
          <p:cNvPr id="2054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39975" y="2519363"/>
            <a:ext cx="5703888" cy="646112"/>
          </a:xfr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ES" i="1" smtClean="0"/>
              <a:t>Secretaría de Acción Social</a:t>
            </a:r>
          </a:p>
        </p:txBody>
      </p:sp>
      <p:sp>
        <p:nvSpPr>
          <p:cNvPr id="7175" name="Rectangle 10"/>
          <p:cNvSpPr>
            <a:spLocks noChangeArrowheads="1"/>
          </p:cNvSpPr>
          <p:nvPr/>
        </p:nvSpPr>
        <p:spPr bwMode="auto">
          <a:xfrm>
            <a:off x="2627313" y="4437063"/>
            <a:ext cx="568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660066"/>
                </a:solidFill>
              </a:rPr>
              <a:t>Programa Paraguayo de Inversiones Sociales</a:t>
            </a:r>
          </a:p>
          <a:p>
            <a:pPr marL="609600" indent="-609600" algn="ctr"/>
            <a:r>
              <a:rPr lang="es-ES_tradnl" sz="2000" b="1">
                <a:solidFill>
                  <a:srgbClr val="660066"/>
                </a:solidFill>
              </a:rPr>
              <a:t>PROPAIS II - </a:t>
            </a:r>
            <a:r>
              <a:rPr lang="es-MX" sz="2000" b="1">
                <a:solidFill>
                  <a:srgbClr val="660066"/>
                </a:solidFill>
              </a:rPr>
              <a:t>P</a:t>
            </a:r>
            <a:r>
              <a:rPr lang="es-ES" sz="2000" b="1">
                <a:solidFill>
                  <a:srgbClr val="660066"/>
                </a:solidFill>
              </a:rPr>
              <a:t>réstamo 1422/OC-PR</a:t>
            </a:r>
            <a:endParaRPr lang="es-ES_tradnl" sz="2000" b="1">
              <a:solidFill>
                <a:srgbClr val="660066"/>
              </a:solidFill>
            </a:endParaRPr>
          </a:p>
        </p:txBody>
      </p:sp>
      <p:pic>
        <p:nvPicPr>
          <p:cNvPr id="7176" name="10 Imagen" descr="sango:Users:marthu:Desktop:sas_membre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571500"/>
            <a:ext cx="60721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286000" y="1000125"/>
            <a:ext cx="600075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CANTIDAD DE BENEFICIARIOS DEL PROGRAMA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2428875" y="2500313"/>
            <a:ext cx="3500438" cy="50006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8" name="7 Rectángulo"/>
          <p:cNvSpPr/>
          <p:nvPr/>
        </p:nvSpPr>
        <p:spPr>
          <a:xfrm>
            <a:off x="5929322" y="2500306"/>
            <a:ext cx="2000264" cy="50006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6394" name="8 CuadroTexto"/>
          <p:cNvSpPr txBox="1">
            <a:spLocks noChangeArrowheads="1"/>
          </p:cNvSpPr>
          <p:nvPr/>
        </p:nvSpPr>
        <p:spPr bwMode="auto">
          <a:xfrm>
            <a:off x="3429000" y="2571750"/>
            <a:ext cx="1504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Componente</a:t>
            </a:r>
          </a:p>
        </p:txBody>
      </p:sp>
      <p:sp>
        <p:nvSpPr>
          <p:cNvPr id="16395" name="9 CuadroTexto"/>
          <p:cNvSpPr txBox="1">
            <a:spLocks noChangeArrowheads="1"/>
          </p:cNvSpPr>
          <p:nvPr/>
        </p:nvSpPr>
        <p:spPr bwMode="auto">
          <a:xfrm>
            <a:off x="6143625" y="2571750"/>
            <a:ext cx="1504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Beneficiarios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428875" y="3000375"/>
            <a:ext cx="3500438" cy="50006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2" name="11 Rectángulo"/>
          <p:cNvSpPr/>
          <p:nvPr/>
        </p:nvSpPr>
        <p:spPr>
          <a:xfrm>
            <a:off x="2428875" y="3500438"/>
            <a:ext cx="3500438" cy="50006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3" name="12 Rectángulo"/>
          <p:cNvSpPr/>
          <p:nvPr/>
        </p:nvSpPr>
        <p:spPr>
          <a:xfrm>
            <a:off x="2428875" y="4000500"/>
            <a:ext cx="3500438" cy="50006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4" name="13 Rectángulo"/>
          <p:cNvSpPr/>
          <p:nvPr/>
        </p:nvSpPr>
        <p:spPr>
          <a:xfrm>
            <a:off x="5929313" y="3000375"/>
            <a:ext cx="2000250" cy="50006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5" name="14 Rectángulo"/>
          <p:cNvSpPr/>
          <p:nvPr/>
        </p:nvSpPr>
        <p:spPr>
          <a:xfrm>
            <a:off x="5929313" y="3500438"/>
            <a:ext cx="2000250" cy="50006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6" name="15 Rectángulo"/>
          <p:cNvSpPr/>
          <p:nvPr/>
        </p:nvSpPr>
        <p:spPr>
          <a:xfrm>
            <a:off x="5929313" y="4000500"/>
            <a:ext cx="2000250" cy="50006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6402" name="16 CuadroTexto"/>
          <p:cNvSpPr txBox="1">
            <a:spLocks noChangeArrowheads="1"/>
          </p:cNvSpPr>
          <p:nvPr/>
        </p:nvSpPr>
        <p:spPr bwMode="auto">
          <a:xfrm>
            <a:off x="2500313" y="3071813"/>
            <a:ext cx="2454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Proyectos Específicos</a:t>
            </a:r>
          </a:p>
        </p:txBody>
      </p:sp>
      <p:sp>
        <p:nvSpPr>
          <p:cNvPr id="16403" name="17 CuadroTexto"/>
          <p:cNvSpPr txBox="1">
            <a:spLocks noChangeArrowheads="1"/>
          </p:cNvSpPr>
          <p:nvPr/>
        </p:nvSpPr>
        <p:spPr bwMode="auto">
          <a:xfrm>
            <a:off x="2500313" y="3571875"/>
            <a:ext cx="19669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Planes Integrales</a:t>
            </a:r>
          </a:p>
        </p:txBody>
      </p:sp>
      <p:sp>
        <p:nvSpPr>
          <p:cNvPr id="16404" name="18 CuadroTexto"/>
          <p:cNvSpPr txBox="1">
            <a:spLocks noChangeArrowheads="1"/>
          </p:cNvSpPr>
          <p:nvPr/>
        </p:nvSpPr>
        <p:spPr bwMode="auto">
          <a:xfrm>
            <a:off x="2571750" y="4071938"/>
            <a:ext cx="269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Mejoramiento de Barrios</a:t>
            </a:r>
          </a:p>
        </p:txBody>
      </p:sp>
      <p:sp>
        <p:nvSpPr>
          <p:cNvPr id="16405" name="19 CuadroTexto"/>
          <p:cNvSpPr txBox="1">
            <a:spLocks noChangeArrowheads="1"/>
          </p:cNvSpPr>
          <p:nvPr/>
        </p:nvSpPr>
        <p:spPr bwMode="auto">
          <a:xfrm>
            <a:off x="6357938" y="3071813"/>
            <a:ext cx="10175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141.364</a:t>
            </a:r>
          </a:p>
        </p:txBody>
      </p:sp>
      <p:sp>
        <p:nvSpPr>
          <p:cNvPr id="16406" name="20 CuadroTexto"/>
          <p:cNvSpPr txBox="1">
            <a:spLocks noChangeArrowheads="1"/>
          </p:cNvSpPr>
          <p:nvPr/>
        </p:nvSpPr>
        <p:spPr bwMode="auto">
          <a:xfrm>
            <a:off x="6500813" y="3571875"/>
            <a:ext cx="8905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66.000</a:t>
            </a:r>
          </a:p>
        </p:txBody>
      </p:sp>
      <p:sp>
        <p:nvSpPr>
          <p:cNvPr id="16407" name="22 CuadroTexto"/>
          <p:cNvSpPr txBox="1">
            <a:spLocks noChangeArrowheads="1"/>
          </p:cNvSpPr>
          <p:nvPr/>
        </p:nvSpPr>
        <p:spPr bwMode="auto">
          <a:xfrm>
            <a:off x="6572250" y="4071938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7.637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5929313" y="4500563"/>
            <a:ext cx="2000250" cy="500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25" name="24 Rectángulo"/>
          <p:cNvSpPr/>
          <p:nvPr/>
        </p:nvSpPr>
        <p:spPr>
          <a:xfrm>
            <a:off x="2428875" y="4500563"/>
            <a:ext cx="3500438" cy="500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6410" name="25 CuadroTexto"/>
          <p:cNvSpPr txBox="1">
            <a:spLocks noChangeArrowheads="1"/>
          </p:cNvSpPr>
          <p:nvPr/>
        </p:nvSpPr>
        <p:spPr bwMode="auto">
          <a:xfrm>
            <a:off x="6357938" y="4572000"/>
            <a:ext cx="10175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215.001</a:t>
            </a:r>
          </a:p>
        </p:txBody>
      </p:sp>
      <p:sp>
        <p:nvSpPr>
          <p:cNvPr id="16411" name="26 CuadroTexto"/>
          <p:cNvSpPr txBox="1">
            <a:spLocks noChangeArrowheads="1"/>
          </p:cNvSpPr>
          <p:nvPr/>
        </p:nvSpPr>
        <p:spPr bwMode="auto">
          <a:xfrm>
            <a:off x="3500438" y="4572000"/>
            <a:ext cx="1214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TOTALES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1714500" y="785813"/>
            <a:ext cx="7019925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4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Descripción del Programa</a:t>
            </a:r>
            <a:r>
              <a:rPr lang="es-ES" sz="4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es-ES" sz="4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es-ES" sz="4000" dirty="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078" name="Rectangle 8"/>
          <p:cNvSpPr>
            <a:spLocks noGrp="1" noChangeArrowheads="1"/>
          </p:cNvSpPr>
          <p:nvPr>
            <p:ph idx="1"/>
          </p:nvPr>
        </p:nvSpPr>
        <p:spPr>
          <a:xfrm>
            <a:off x="1979613" y="1557338"/>
            <a:ext cx="6359525" cy="4176712"/>
          </a:xfrm>
        </p:spPr>
        <p:txBody>
          <a:bodyPr>
            <a:normAutofit fontScale="92500"/>
          </a:bodyPr>
          <a:lstStyle/>
          <a:p>
            <a:pPr marL="265176" indent="-265176" algn="just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s-MX" sz="2000" dirty="0" smtClean="0">
              <a:cs typeface="Tahoma" pitchFamily="34" charset="0"/>
            </a:endParaRPr>
          </a:p>
          <a:p>
            <a:pPr marL="265176" indent="-265176" algn="just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400" dirty="0" smtClean="0">
                <a:cs typeface="Tahoma" pitchFamily="34" charset="0"/>
              </a:rPr>
              <a:t>El Programa Paraguayo de Inversiones Sociales (PROPAIS II), está </a:t>
            </a:r>
            <a:r>
              <a:rPr lang="es-ES" sz="2400" dirty="0" smtClean="0">
                <a:cs typeface="Tahoma" pitchFamily="34" charset="0"/>
              </a:rPr>
              <a:t>destinado a financiar proyectos de desarrollo social formulados y </a:t>
            </a:r>
            <a:r>
              <a:rPr lang="es-ES" sz="2400" dirty="0" err="1" smtClean="0">
                <a:cs typeface="Tahoma" pitchFamily="34" charset="0"/>
              </a:rPr>
              <a:t>autogestionados</a:t>
            </a:r>
            <a:r>
              <a:rPr lang="es-ES" sz="2400" dirty="0" smtClean="0">
                <a:cs typeface="Tahoma" pitchFamily="34" charset="0"/>
              </a:rPr>
              <a:t> por comunidades pobres</a:t>
            </a:r>
            <a:r>
              <a:rPr lang="es-MX" sz="2400" dirty="0" smtClean="0">
                <a:cs typeface="Tahoma" pitchFamily="34" charset="0"/>
              </a:rPr>
              <a:t> y grupos sociales en situación de pobreza y vulnerabilidad en centros urbanos y rurales.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s-ES" sz="2000" dirty="0" smtClean="0">
              <a:cs typeface="Tahoma" pitchFamily="34" charset="0"/>
            </a:endParaRPr>
          </a:p>
          <a:p>
            <a:pPr marL="265176" indent="-265176" algn="just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s-MX" sz="2000" dirty="0" smtClean="0">
              <a:cs typeface="Tahoma" pitchFamily="34" charset="0"/>
            </a:endParaRPr>
          </a:p>
          <a:p>
            <a:pPr marL="265176" indent="-265176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s-ES" sz="2000" dirty="0" smtClean="0">
              <a:cs typeface="Tahoma" pitchFamily="34" charset="0"/>
            </a:endParaRP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s-E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71462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>
          <a:xfrm>
            <a:off x="1835150" y="762000"/>
            <a:ext cx="708025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Objetivo General del Programa</a:t>
            </a:r>
          </a:p>
        </p:txBody>
      </p:sp>
      <p:sp>
        <p:nvSpPr>
          <p:cNvPr id="9222" name="Rectangle 8"/>
          <p:cNvSpPr>
            <a:spLocks noGrp="1" noChangeArrowheads="1"/>
          </p:cNvSpPr>
          <p:nvPr>
            <p:ph idx="1"/>
          </p:nvPr>
        </p:nvSpPr>
        <p:spPr>
          <a:xfrm>
            <a:off x="1835150" y="2362200"/>
            <a:ext cx="6769100" cy="3733800"/>
          </a:xfrm>
        </p:spPr>
        <p:txBody>
          <a:bodyPr/>
          <a:lstStyle/>
          <a:p>
            <a:pPr algn="just">
              <a:buClr>
                <a:schemeClr val="accent2"/>
              </a:buClr>
            </a:pPr>
            <a:r>
              <a:rPr lang="es-ES" dirty="0" smtClean="0"/>
              <a:t>Mejorar la calidad de vida de la población en situación</a:t>
            </a:r>
            <a:r>
              <a:rPr lang="es-MX" dirty="0" smtClean="0"/>
              <a:t> </a:t>
            </a:r>
            <a:r>
              <a:rPr lang="es-ES" dirty="0" smtClean="0"/>
              <a:t>de pobreza y reducir los riesgos de los grupos vulnerables en Paraguay, buscando su incorporación social y económica </a:t>
            </a:r>
            <a:r>
              <a:rPr lang="es-MX" dirty="0" smtClean="0"/>
              <a:t>integral </a:t>
            </a:r>
            <a:r>
              <a:rPr lang="es-ES" dirty="0" smtClean="0"/>
              <a:t>a la sociedad.</a:t>
            </a:r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>
          <a:xfrm>
            <a:off x="1763713" y="833438"/>
            <a:ext cx="7151687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40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Grupos vulnerables</a:t>
            </a:r>
            <a:r>
              <a:rPr lang="es-ES" sz="40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sz="40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ES" sz="4000" dirty="0" smtClean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6" name="Rectangle 8"/>
          <p:cNvSpPr>
            <a:spLocks noGrp="1" noChangeArrowheads="1"/>
          </p:cNvSpPr>
          <p:nvPr>
            <p:ph idx="1"/>
          </p:nvPr>
        </p:nvSpPr>
        <p:spPr>
          <a:xfrm>
            <a:off x="1763713" y="1773238"/>
            <a:ext cx="7007225" cy="3733800"/>
          </a:xfrm>
        </p:spPr>
        <p:txBody>
          <a:bodyPr>
            <a:normAutofit fontScale="925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MX" dirty="0" smtClean="0"/>
              <a:t> Mujeres jefas de hogar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MX" dirty="0" smtClean="0"/>
              <a:t> Niños, adolescentes y jóvenes en situación     de riesgo.</a:t>
            </a:r>
            <a:endParaRPr lang="es-ES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MX" dirty="0" smtClean="0"/>
              <a:t> Adultos mayores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MX" dirty="0" smtClean="0"/>
              <a:t> Comunidades indígenas</a:t>
            </a:r>
            <a:endParaRPr lang="es-ES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MX" dirty="0" smtClean="0"/>
              <a:t> Personas con capacidades diferentes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MX" dirty="0" smtClean="0"/>
              <a:t> Jóvenes desempleados y sub - empleados</a:t>
            </a:r>
            <a:endParaRPr lang="es-ES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es-ES" dirty="0" smtClean="0"/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1908175" y="549275"/>
            <a:ext cx="7007225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40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Componentes del Programa</a:t>
            </a:r>
            <a:endParaRPr lang="es-ES" sz="4000" dirty="0" smtClean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70" name="Rectangle 8"/>
          <p:cNvSpPr>
            <a:spLocks noGrp="1" noChangeArrowheads="1"/>
          </p:cNvSpPr>
          <p:nvPr>
            <p:ph idx="1"/>
          </p:nvPr>
        </p:nvSpPr>
        <p:spPr>
          <a:xfrm>
            <a:off x="1908175" y="2492375"/>
            <a:ext cx="7007225" cy="3733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s-MX" b="1" i="1" dirty="0" smtClean="0"/>
              <a:t>	FINANCIAMIENTO DE PROYECTOS SOCIALES</a:t>
            </a:r>
            <a:endParaRPr lang="es-ES" b="1" i="1" dirty="0" smtClean="0"/>
          </a:p>
          <a:p>
            <a:pPr marL="533400" indent="-533400"/>
            <a:endParaRPr lang="es-MX" b="1" i="1" dirty="0" smtClean="0"/>
          </a:p>
          <a:p>
            <a:pPr marL="533400" indent="-533400">
              <a:buFontTx/>
              <a:buNone/>
            </a:pPr>
            <a:r>
              <a:rPr lang="es-MX" b="1" i="1" dirty="0" smtClean="0"/>
              <a:t>	DESARROLLO INSTITUCIONAL</a:t>
            </a:r>
          </a:p>
          <a:p>
            <a:pPr marL="533400" indent="-533400">
              <a:buFontTx/>
              <a:buNone/>
            </a:pPr>
            <a:endParaRPr lang="es-ES" dirty="0" smtClean="0"/>
          </a:p>
        </p:txBody>
      </p:sp>
      <p:sp>
        <p:nvSpPr>
          <p:cNvPr id="6151" name="Oval 9"/>
          <p:cNvSpPr>
            <a:spLocks noChangeArrowheads="1"/>
          </p:cNvSpPr>
          <p:nvPr/>
        </p:nvSpPr>
        <p:spPr bwMode="auto">
          <a:xfrm>
            <a:off x="2051050" y="2622550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2143108" y="4071942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1835150" y="576263"/>
            <a:ext cx="708025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40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Componentes del Programa</a:t>
            </a:r>
            <a:endParaRPr lang="es-ES" sz="4000" dirty="0" smtClean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4" name="Rectangle 8"/>
          <p:cNvSpPr>
            <a:spLocks noGrp="1" noChangeArrowheads="1"/>
          </p:cNvSpPr>
          <p:nvPr>
            <p:ph idx="1"/>
          </p:nvPr>
        </p:nvSpPr>
        <p:spPr>
          <a:xfrm>
            <a:off x="1778000" y="2176463"/>
            <a:ext cx="6754813" cy="3875087"/>
          </a:xfrm>
        </p:spPr>
        <p:txBody>
          <a:bodyPr>
            <a:normAutofit fontScale="92500"/>
          </a:bodyPr>
          <a:lstStyle/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s-MX" sz="2000" b="1" i="1" dirty="0" smtClean="0"/>
              <a:t>Financiamiento de Proyectos Sociales</a:t>
            </a:r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s-MX" sz="2000" b="1" i="1" dirty="0" smtClean="0"/>
          </a:p>
          <a:p>
            <a:pPr marL="265176" indent="-265176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s-MX" sz="1800" b="1" dirty="0" smtClean="0"/>
              <a:t>	  Proyecto Piloto de Mejoramiento de Barrios PMB </a:t>
            </a:r>
          </a:p>
          <a:p>
            <a:pPr marL="548640" lvl="1" indent="-201168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s-MX" sz="1600" b="1" dirty="0" smtClean="0"/>
              <a:t>    Dirigidos a poblaciones en situación de pobreza en barrios urbano marginales, de las ciudades de Asunción, Luque, Fdo. de la Mora y San Lorenzo.</a:t>
            </a:r>
          </a:p>
          <a:p>
            <a:pPr marL="548640" lvl="1" indent="-201168" fontAlgn="auto">
              <a:lnSpc>
                <a:spcPct val="80000"/>
              </a:lnSpc>
              <a:spcAft>
                <a:spcPts val="0"/>
              </a:spcAft>
              <a:buFont typeface="Verdana"/>
              <a:buChar char="◦"/>
              <a:defRPr/>
            </a:pPr>
            <a:endParaRPr lang="es-MX" sz="1600" b="1" dirty="0" smtClean="0"/>
          </a:p>
          <a:p>
            <a:pPr marL="548640" lvl="1" indent="-201168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s-MX" sz="1800" b="1" dirty="0" smtClean="0"/>
              <a:t>Planes Integrales de Desarrollo Social y Transferencia  Monetaria con Corresponsabilidades (TMC). PIDS</a:t>
            </a:r>
          </a:p>
          <a:p>
            <a:pPr marL="548640" lvl="1" indent="-201168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s-MX" sz="1600" b="1" dirty="0" smtClean="0"/>
              <a:t>	Dirigidos a poblaciones en situación de pobreza en áreas rurales y peri urbanas, previa focalización de la SAS.</a:t>
            </a:r>
          </a:p>
          <a:p>
            <a:pPr marL="548640" lvl="1" indent="-201168" algn="just" fontAlgn="auto">
              <a:lnSpc>
                <a:spcPct val="80000"/>
              </a:lnSpc>
              <a:spcAft>
                <a:spcPts val="0"/>
              </a:spcAft>
              <a:buFont typeface="Verdana"/>
              <a:buChar char="◦"/>
              <a:defRPr/>
            </a:pPr>
            <a:endParaRPr lang="es-MX" sz="1600" b="1" dirty="0" smtClean="0"/>
          </a:p>
          <a:p>
            <a:pPr marL="548640" lvl="1" indent="-201168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s-MX" sz="1800" b="1" dirty="0" smtClean="0"/>
              <a:t>Proyectos Específicos para grupos vulnerables.</a:t>
            </a:r>
            <a:r>
              <a:rPr lang="es-MX" sz="1800" dirty="0" smtClean="0"/>
              <a:t> </a:t>
            </a:r>
            <a:r>
              <a:rPr lang="es-MX" sz="1800" b="1" dirty="0" smtClean="0"/>
              <a:t>PE</a:t>
            </a:r>
          </a:p>
          <a:p>
            <a:pPr marL="548640" lvl="1" indent="-201168" algn="just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s-MX" sz="1600" b="1" dirty="0" smtClean="0"/>
              <a:t>	Dirigidos a grupos vulnerables  y en situación de pobreza.</a:t>
            </a:r>
            <a:endParaRPr lang="es-ES" sz="1600" b="1" dirty="0" smtClean="0"/>
          </a:p>
          <a:p>
            <a:pPr marL="548640" lvl="1" indent="-201168" algn="just" fontAlgn="auto">
              <a:lnSpc>
                <a:spcPct val="80000"/>
              </a:lnSpc>
              <a:spcAft>
                <a:spcPts val="0"/>
              </a:spcAft>
              <a:buFont typeface="Verdana"/>
              <a:buChar char="◦"/>
              <a:defRPr/>
            </a:pPr>
            <a:endParaRPr lang="es-MX" sz="1600" b="1" dirty="0" smtClean="0"/>
          </a:p>
          <a:p>
            <a:pPr marL="548640" lvl="1" indent="-201168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s-ES" sz="1200" dirty="0" smtClean="0"/>
          </a:p>
        </p:txBody>
      </p:sp>
      <p:sp>
        <p:nvSpPr>
          <p:cNvPr id="12" name="Rectangle 7"/>
          <p:cNvSpPr txBox="1">
            <a:spLocks noChangeArrowheads="1"/>
          </p:cNvSpPr>
          <p:nvPr/>
        </p:nvSpPr>
        <p:spPr bwMode="auto">
          <a:xfrm>
            <a:off x="1857375" y="571500"/>
            <a:ext cx="7080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endParaRPr lang="es-ES" sz="4000" kern="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2000232" y="2857496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2000232" y="3929066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2000232" y="5143512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>
          <a:xfrm>
            <a:off x="1992313" y="642938"/>
            <a:ext cx="7151687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40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Componentes del Programa</a:t>
            </a:r>
            <a:endParaRPr lang="es-ES" sz="4000" dirty="0" smtClean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8" name="Rectangle 8"/>
          <p:cNvSpPr>
            <a:spLocks noGrp="1" noChangeArrowheads="1"/>
          </p:cNvSpPr>
          <p:nvPr>
            <p:ph idx="1"/>
          </p:nvPr>
        </p:nvSpPr>
        <p:spPr>
          <a:xfrm>
            <a:off x="1763713" y="2205038"/>
            <a:ext cx="6808787" cy="3733800"/>
          </a:xfrm>
        </p:spPr>
        <p:txBody>
          <a:bodyPr/>
          <a:lstStyle/>
          <a:p>
            <a:pPr algn="just"/>
            <a:endParaRPr lang="es-MX" sz="2000" b="1" i="1" dirty="0" smtClean="0"/>
          </a:p>
          <a:p>
            <a:pPr algn="just">
              <a:buFontTx/>
              <a:buNone/>
            </a:pPr>
            <a:r>
              <a:rPr lang="es-MX" sz="2000" b="1" i="1" dirty="0" smtClean="0"/>
              <a:t>2. Desarrollo Institucional</a:t>
            </a:r>
          </a:p>
          <a:p>
            <a:pPr algn="just"/>
            <a:endParaRPr lang="es-MX" sz="2000" b="1" i="1" dirty="0" smtClean="0"/>
          </a:p>
          <a:p>
            <a:pPr lvl="1" algn="just">
              <a:buFontTx/>
              <a:buNone/>
            </a:pPr>
            <a:r>
              <a:rPr lang="es-MX" sz="2000" dirty="0" smtClean="0"/>
              <a:t>	Apoyo  para el desarrollo de políticas sociales y fortalecimiento de la gestión social de los gobiernos locales.</a:t>
            </a:r>
          </a:p>
          <a:p>
            <a:pPr lvl="1" algn="just">
              <a:buFontTx/>
              <a:buNone/>
            </a:pPr>
            <a:endParaRPr lang="es-MX" sz="2000" dirty="0" smtClean="0"/>
          </a:p>
          <a:p>
            <a:pPr lvl="1" algn="just">
              <a:buFontTx/>
              <a:buNone/>
            </a:pPr>
            <a:r>
              <a:rPr lang="es-MX" sz="2000" dirty="0" smtClean="0"/>
              <a:t>	Capacitación de recursos humanos: SAS, instituciones del sector social, </a:t>
            </a:r>
            <a:r>
              <a:rPr lang="es-MX" sz="2000" dirty="0" err="1" smtClean="0"/>
              <a:t>ONGs</a:t>
            </a:r>
            <a:r>
              <a:rPr lang="es-MX" sz="2000" dirty="0" smtClean="0"/>
              <a:t>, OSC y Comunidades</a:t>
            </a:r>
          </a:p>
          <a:p>
            <a:pPr algn="just">
              <a:buFontTx/>
              <a:buNone/>
            </a:pPr>
            <a:endParaRPr lang="es-ES" sz="2000" b="1" i="1" dirty="0" smtClean="0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2143108" y="3429000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14546" y="4714884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 rot="-5400000">
            <a:off x="-567531" y="2639219"/>
            <a:ext cx="26908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graphicFrame>
        <p:nvGraphicFramePr>
          <p:cNvPr id="11319" name="Group 55"/>
          <p:cNvGraphicFramePr>
            <a:graphicFrameLocks noGrp="1"/>
          </p:cNvGraphicFramePr>
          <p:nvPr>
            <p:ph/>
          </p:nvPr>
        </p:nvGraphicFramePr>
        <p:xfrm>
          <a:off x="1763713" y="2420938"/>
          <a:ext cx="7023129" cy="4034282"/>
        </p:xfrm>
        <a:graphic>
          <a:graphicData uri="http://schemas.openxmlformats.org/drawingml/2006/table">
            <a:tbl>
              <a:tblPr/>
              <a:tblGrid>
                <a:gridCol w="4459288"/>
                <a:gridCol w="1413575"/>
                <a:gridCol w="214697"/>
                <a:gridCol w="935569"/>
              </a:tblGrid>
              <a:tr h="39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Componentes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783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Financiamiento de Proyectos Sociales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23,36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61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PIDS (*)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PMB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PE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(*) 9,00 para TMC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14,03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3,08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6,25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29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Desarrollo Institucional (SAS)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63" name="Text Box 50"/>
          <p:cNvSpPr txBox="1">
            <a:spLocks noChangeArrowheads="1"/>
          </p:cNvSpPr>
          <p:nvPr/>
        </p:nvSpPr>
        <p:spPr bwMode="auto">
          <a:xfrm>
            <a:off x="1979613" y="260350"/>
            <a:ext cx="6559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dirty="0">
                <a:solidFill>
                  <a:schemeClr val="tx2"/>
                </a:solidFill>
                <a:latin typeface="Verdana" pitchFamily="34" charset="0"/>
              </a:rPr>
              <a:t>Costos del Programa</a:t>
            </a:r>
            <a:br>
              <a:rPr lang="es-ES" sz="2400" b="1" dirty="0">
                <a:solidFill>
                  <a:schemeClr val="tx2"/>
                </a:solidFill>
                <a:latin typeface="Verdana" pitchFamily="34" charset="0"/>
              </a:rPr>
            </a:br>
            <a:r>
              <a:rPr lang="es-ES" sz="2400" b="1" dirty="0">
                <a:solidFill>
                  <a:schemeClr val="tx2"/>
                </a:solidFill>
                <a:latin typeface="Verdana" pitchFamily="34" charset="0"/>
              </a:rPr>
              <a:t>(millones de US$)</a:t>
            </a:r>
          </a:p>
        </p:txBody>
      </p:sp>
      <p:sp>
        <p:nvSpPr>
          <p:cNvPr id="14364" name="Text Box 52"/>
          <p:cNvSpPr txBox="1">
            <a:spLocks noChangeArrowheads="1"/>
          </p:cNvSpPr>
          <p:nvPr/>
        </p:nvSpPr>
        <p:spPr bwMode="auto">
          <a:xfrm>
            <a:off x="1816100" y="1289050"/>
            <a:ext cx="55054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 dirty="0"/>
              <a:t>Monto total del Programa  :  USD  33.000.000</a:t>
            </a:r>
          </a:p>
          <a:p>
            <a:r>
              <a:rPr lang="es-ES_tradnl" b="1" dirty="0"/>
              <a:t>Préstamo BID                      :  USD  28.400.000</a:t>
            </a:r>
          </a:p>
          <a:p>
            <a:r>
              <a:rPr lang="es-ES_tradnl" b="1" dirty="0"/>
              <a:t>Aporte Local                        :  USD    4.600.000</a:t>
            </a:r>
            <a:r>
              <a:rPr lang="es-ES_tradnl" dirty="0"/>
              <a:t>      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13" name="Rectangle 7"/>
          <p:cNvSpPr txBox="1">
            <a:spLocks noChangeArrowheads="1"/>
          </p:cNvSpPr>
          <p:nvPr/>
        </p:nvSpPr>
        <p:spPr bwMode="auto">
          <a:xfrm>
            <a:off x="1785938" y="285750"/>
            <a:ext cx="70802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s-MX" sz="2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Componente. Financiamiento de Proyectos</a:t>
            </a:r>
            <a:endParaRPr lang="es-ES" sz="2400" kern="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1714500" y="1428750"/>
          <a:ext cx="6858048" cy="4714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803833"/>
                <a:gridCol w="1910942"/>
                <a:gridCol w="1571637"/>
              </a:tblGrid>
              <a:tr h="1067523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Descripción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aseline="0" dirty="0" smtClean="0">
                          <a:solidFill>
                            <a:schemeClr val="tx1"/>
                          </a:solidFill>
                        </a:rPr>
                        <a:t>Proyectos con convenios firmados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Monto comprometido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US$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56162"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Proyectos Específicos (PE)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87</a:t>
                      </a:r>
                      <a:endParaRPr lang="es-ES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22.684.911.634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5.070.387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67523"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Planes</a:t>
                      </a:r>
                      <a:r>
                        <a:rPr lang="es-ES" sz="1400" b="1" baseline="0" dirty="0" smtClean="0"/>
                        <a:t> Integrales de Desarrollo Social (PIDS)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41</a:t>
                      </a:r>
                      <a:endParaRPr lang="es-ES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39.486.537.377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8.825.779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67523"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Proyectos</a:t>
                      </a:r>
                      <a:r>
                        <a:rPr lang="es-ES" sz="1400" b="1" baseline="0" dirty="0" smtClean="0"/>
                        <a:t> de Mejoramiento de Barrios (PMB)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4</a:t>
                      </a:r>
                      <a:endParaRPr lang="es-ES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9.244.495.053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2.066.271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56162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TOTAL</a:t>
                      </a:r>
                      <a:endParaRPr lang="es-ES" sz="1600" b="1" dirty="0"/>
                    </a:p>
                  </a:txBody>
                  <a:tcP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/>
                        <a:t>132</a:t>
                      </a:r>
                      <a:endParaRPr lang="es-ES" sz="1600" b="1" dirty="0"/>
                    </a:p>
                  </a:txBody>
                  <a:tcP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 smtClean="0"/>
                        <a:t>71.415.944.064</a:t>
                      </a:r>
                    </a:p>
                    <a:p>
                      <a:pPr algn="r"/>
                      <a:endParaRPr lang="es-ES" sz="1400" b="1" dirty="0"/>
                    </a:p>
                  </a:txBody>
                  <a:tcP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15.962.437</a:t>
                      </a:r>
                      <a:endParaRPr lang="es-ES" sz="1400" b="1" dirty="0"/>
                    </a:p>
                  </a:txBody>
                  <a:tcPr>
                    <a:solidFill>
                      <a:srgbClr val="CCFF66"/>
                    </a:solidFill>
                  </a:tcPr>
                </a:tc>
              </a:tr>
            </a:tbl>
          </a:graphicData>
        </a:graphic>
      </p:graphicFrame>
      <p:sp>
        <p:nvSpPr>
          <p:cNvPr id="15398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1915</TotalTime>
  <Words>298</Words>
  <Application>Microsoft Office PowerPoint</Application>
  <PresentationFormat>Presentación en pantalla (4:3)</PresentationFormat>
  <Paragraphs>113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Aspecto</vt:lpstr>
      <vt:lpstr>PRESIDENCIA DE LA REPUBLICA</vt:lpstr>
      <vt:lpstr>Descripción del Programa </vt:lpstr>
      <vt:lpstr>Objetivo General del Programa</vt:lpstr>
      <vt:lpstr>Grupos vulnerables </vt:lpstr>
      <vt:lpstr>Componentes del Programa</vt:lpstr>
      <vt:lpstr>Componentes del Programa</vt:lpstr>
      <vt:lpstr>Componentes del Programa</vt:lpstr>
      <vt:lpstr>Diapositiva 8</vt:lpstr>
      <vt:lpstr>Diapositiva 9</vt:lpstr>
      <vt:lpstr>Diapositiva 10</vt:lpstr>
    </vt:vector>
  </TitlesOfParts>
  <Company>SASBD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PRESIDENCIA DE L</dc:title>
  <dc:creator>sasbd076</dc:creator>
  <cp:lastModifiedBy>admin</cp:lastModifiedBy>
  <cp:revision>151</cp:revision>
  <dcterms:created xsi:type="dcterms:W3CDTF">2007-03-19T17:44:42Z</dcterms:created>
  <dcterms:modified xsi:type="dcterms:W3CDTF">2013-02-01T12:16:53Z</dcterms:modified>
</cp:coreProperties>
</file>