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306" r:id="rId10"/>
    <p:sldId id="307" r:id="rId11"/>
    <p:sldId id="295" r:id="rId12"/>
    <p:sldId id="269" r:id="rId13"/>
    <p:sldId id="282" r:id="rId14"/>
    <p:sldId id="289" r:id="rId15"/>
    <p:sldId id="276" r:id="rId16"/>
    <p:sldId id="297" r:id="rId17"/>
    <p:sldId id="278" r:id="rId18"/>
    <p:sldId id="310" r:id="rId19"/>
    <p:sldId id="309" r:id="rId20"/>
    <p:sldId id="308" r:id="rId21"/>
    <p:sldId id="311" r:id="rId22"/>
    <p:sldId id="305" r:id="rId23"/>
    <p:sldId id="300" r:id="rId24"/>
    <p:sldId id="314" r:id="rId25"/>
    <p:sldId id="315" r:id="rId26"/>
    <p:sldId id="316" r:id="rId27"/>
    <p:sldId id="317" r:id="rId28"/>
    <p:sldId id="318" r:id="rId29"/>
    <p:sldId id="312" r:id="rId30"/>
    <p:sldId id="313" r:id="rId31"/>
  </p:sldIdLst>
  <p:sldSz cx="9144000" cy="6858000" type="screen4x3"/>
  <p:notesSz cx="6884988" cy="100187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66"/>
    <a:srgbClr val="660066"/>
    <a:srgbClr val="FFFFCC"/>
    <a:srgbClr val="00FFCC"/>
    <a:srgbClr val="00CCFF"/>
    <a:srgbClr val="CCECFF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PAIS%20PRESENTACION\PLANILLA%20DE%20DESEMBOLSO%20TMC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PAIS%20PRESENTACION\PE%20FIRMADOS%20TOD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ROPAIS%20PRESENTACION\PE%20FIRMADOS%20TOD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OPAIS%20PRESENTACION\PE%20FIRMADOS%20TO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3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PY"/>
                </a:pPr>
                <a:endParaRPr lang="es-ES"/>
              </a:p>
            </c:txPr>
            <c:showVal val="1"/>
          </c:dLbls>
          <c:cat>
            <c:strRef>
              <c:f>RESUMEN!$D$5:$D$25</c:f>
              <c:strCache>
                <c:ptCount val="21"/>
                <c:pt idx="0">
                  <c:v>Belen</c:v>
                </c:pt>
                <c:pt idx="1">
                  <c:v>Horqueta</c:v>
                </c:pt>
                <c:pt idx="2">
                  <c:v>Loreto</c:v>
                </c:pt>
                <c:pt idx="3">
                  <c:v>san lazaro</c:v>
                </c:pt>
                <c:pt idx="4">
                  <c:v>Antequera</c:v>
                </c:pt>
                <c:pt idx="5">
                  <c:v>Chore</c:v>
                </c:pt>
                <c:pt idx="6">
                  <c:v>Capiibary</c:v>
                </c:pt>
                <c:pt idx="7">
                  <c:v>Gral Resquin</c:v>
                </c:pt>
                <c:pt idx="8">
                  <c:v>Bella Vista</c:v>
                </c:pt>
                <c:pt idx="9">
                  <c:v>Capitan Bado</c:v>
                </c:pt>
                <c:pt idx="10">
                  <c:v>Guazu cua</c:v>
                </c:pt>
                <c:pt idx="11">
                  <c:v>San Juan de Ñeembucu</c:v>
                </c:pt>
                <c:pt idx="12">
                  <c:v>Tacuaras</c:v>
                </c:pt>
                <c:pt idx="13">
                  <c:v>Villa Franca</c:v>
                </c:pt>
                <c:pt idx="14">
                  <c:v>Villa Oliva</c:v>
                </c:pt>
                <c:pt idx="15">
                  <c:v>La Pastora</c:v>
                </c:pt>
                <c:pt idx="16">
                  <c:v>RI3 Corrales</c:v>
                </c:pt>
                <c:pt idx="17">
                  <c:v>San Joaquin</c:v>
                </c:pt>
                <c:pt idx="18">
                  <c:v>Simon Bolivar</c:v>
                </c:pt>
                <c:pt idx="19">
                  <c:v>Ypehu</c:v>
                </c:pt>
                <c:pt idx="20">
                  <c:v>Itanara</c:v>
                </c:pt>
              </c:strCache>
            </c:strRef>
          </c:cat>
          <c:val>
            <c:numRef>
              <c:f>RESUMEN!$F$5:$F$25</c:f>
              <c:numCache>
                <c:formatCode>#,##0</c:formatCode>
                <c:ptCount val="21"/>
                <c:pt idx="0">
                  <c:v>3154810000</c:v>
                </c:pt>
                <c:pt idx="1">
                  <c:v>877110000</c:v>
                </c:pt>
                <c:pt idx="2">
                  <c:v>4798965000</c:v>
                </c:pt>
                <c:pt idx="3">
                  <c:v>660480000</c:v>
                </c:pt>
                <c:pt idx="4">
                  <c:v>296100000</c:v>
                </c:pt>
                <c:pt idx="5">
                  <c:v>8938430000</c:v>
                </c:pt>
                <c:pt idx="6">
                  <c:v>6512045000</c:v>
                </c:pt>
                <c:pt idx="7">
                  <c:v>5292550000</c:v>
                </c:pt>
                <c:pt idx="8">
                  <c:v>408010000</c:v>
                </c:pt>
                <c:pt idx="9">
                  <c:v>719350000</c:v>
                </c:pt>
                <c:pt idx="10">
                  <c:v>231310000</c:v>
                </c:pt>
                <c:pt idx="11">
                  <c:v>1027135000</c:v>
                </c:pt>
                <c:pt idx="12">
                  <c:v>445860000</c:v>
                </c:pt>
                <c:pt idx="13">
                  <c:v>108925000</c:v>
                </c:pt>
                <c:pt idx="14">
                  <c:v>455565000</c:v>
                </c:pt>
                <c:pt idx="15">
                  <c:v>561310000</c:v>
                </c:pt>
                <c:pt idx="16">
                  <c:v>1099710000</c:v>
                </c:pt>
                <c:pt idx="17">
                  <c:v>1948215000</c:v>
                </c:pt>
                <c:pt idx="18">
                  <c:v>713170000</c:v>
                </c:pt>
                <c:pt idx="19">
                  <c:v>359700000</c:v>
                </c:pt>
                <c:pt idx="20">
                  <c:v>284320000</c:v>
                </c:pt>
              </c:numCache>
            </c:numRef>
          </c:val>
        </c:ser>
        <c:shape val="box"/>
        <c:axId val="35877632"/>
        <c:axId val="35879168"/>
        <c:axId val="0"/>
      </c:bar3DChart>
      <c:catAx>
        <c:axId val="35877632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PY"/>
            </a:pPr>
            <a:endParaRPr lang="es-ES"/>
          </a:p>
        </c:txPr>
        <c:crossAx val="35879168"/>
        <c:crosses val="autoZero"/>
        <c:auto val="1"/>
        <c:lblAlgn val="ctr"/>
        <c:lblOffset val="100"/>
      </c:catAx>
      <c:valAx>
        <c:axId val="35879168"/>
        <c:scaling>
          <c:orientation val="minMax"/>
        </c:scaling>
        <c:axPos val="b"/>
        <c:majorGridlines/>
        <c:numFmt formatCode="#,##0" sourceLinked="1"/>
        <c:tickLblPos val="nextTo"/>
        <c:txPr>
          <a:bodyPr/>
          <a:lstStyle/>
          <a:p>
            <a:pPr>
              <a:defRPr lang="es-PY"/>
            </a:pPr>
            <a:endParaRPr lang="es-ES"/>
          </a:p>
        </c:txPr>
        <c:crossAx val="3587763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4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PY" sz="1300" b="1" i="0" baseline="0"/>
                </a:pPr>
                <a:endParaRPr lang="es-ES"/>
              </a:p>
            </c:txPr>
            <c:showVal val="1"/>
          </c:dLbls>
          <c:cat>
            <c:strRef>
              <c:f>Hoja1!$A$4:$A$18</c:f>
              <c:strCache>
                <c:ptCount val="15"/>
                <c:pt idx="0">
                  <c:v>Alto Paraná</c:v>
                </c:pt>
                <c:pt idx="1">
                  <c:v>Amambay</c:v>
                </c:pt>
                <c:pt idx="2">
                  <c:v>Asunción</c:v>
                </c:pt>
                <c:pt idx="3">
                  <c:v>Caaguazú</c:v>
                </c:pt>
                <c:pt idx="4">
                  <c:v>Caazapá</c:v>
                </c:pt>
                <c:pt idx="5">
                  <c:v>Canindeyú</c:v>
                </c:pt>
                <c:pt idx="6">
                  <c:v>Central</c:v>
                </c:pt>
                <c:pt idx="7">
                  <c:v>Concepción</c:v>
                </c:pt>
                <c:pt idx="8">
                  <c:v>Guairá</c:v>
                </c:pt>
                <c:pt idx="9">
                  <c:v>Itapúa</c:v>
                </c:pt>
                <c:pt idx="10">
                  <c:v>Misiones</c:v>
                </c:pt>
                <c:pt idx="11">
                  <c:v>Ñeembucú</c:v>
                </c:pt>
                <c:pt idx="12">
                  <c:v>Paraguarí</c:v>
                </c:pt>
                <c:pt idx="13">
                  <c:v>Presidente Hayes</c:v>
                </c:pt>
                <c:pt idx="14">
                  <c:v>San Pedro</c:v>
                </c:pt>
              </c:strCache>
            </c:strRef>
          </c:cat>
          <c:val>
            <c:numRef>
              <c:f>Hoja1!$B$4:$B$18</c:f>
              <c:numCache>
                <c:formatCode>General</c:formatCode>
                <c:ptCount val="15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14</c:v>
                </c:pt>
                <c:pt idx="7">
                  <c:v>2</c:v>
                </c:pt>
                <c:pt idx="8">
                  <c:v>5</c:v>
                </c:pt>
                <c:pt idx="9">
                  <c:v>7</c:v>
                </c:pt>
                <c:pt idx="10">
                  <c:v>1</c:v>
                </c:pt>
                <c:pt idx="11">
                  <c:v>2</c:v>
                </c:pt>
                <c:pt idx="12">
                  <c:v>8</c:v>
                </c:pt>
                <c:pt idx="13">
                  <c:v>3</c:v>
                </c:pt>
                <c:pt idx="14">
                  <c:v>16</c:v>
                </c:pt>
              </c:numCache>
            </c:numRef>
          </c:val>
        </c:ser>
        <c:shape val="cylinder"/>
        <c:axId val="36264576"/>
        <c:axId val="36282752"/>
        <c:axId val="0"/>
      </c:bar3DChart>
      <c:catAx>
        <c:axId val="36264576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PY" sz="1200"/>
            </a:pPr>
            <a:endParaRPr lang="es-ES"/>
          </a:p>
        </c:txPr>
        <c:crossAx val="36282752"/>
        <c:crosses val="autoZero"/>
        <c:auto val="1"/>
        <c:lblAlgn val="ctr"/>
        <c:lblOffset val="100"/>
      </c:catAx>
      <c:valAx>
        <c:axId val="362827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s-PY"/>
            </a:pPr>
            <a:endParaRPr lang="es-ES"/>
          </a:p>
        </c:txPr>
        <c:crossAx val="362645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4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PY" sz="1000"/>
                </a:pPr>
                <a:endParaRPr lang="es-ES"/>
              </a:p>
            </c:txPr>
            <c:showVal val="1"/>
          </c:dLbls>
          <c:cat>
            <c:strRef>
              <c:f>'inversion por dptoPE'!$A$2:$A$16</c:f>
              <c:strCache>
                <c:ptCount val="15"/>
                <c:pt idx="0">
                  <c:v>Alto Paraná</c:v>
                </c:pt>
                <c:pt idx="1">
                  <c:v>Amambay</c:v>
                </c:pt>
                <c:pt idx="2">
                  <c:v>Asunción</c:v>
                </c:pt>
                <c:pt idx="3">
                  <c:v>Caaguazú</c:v>
                </c:pt>
                <c:pt idx="4">
                  <c:v>Caazapá</c:v>
                </c:pt>
                <c:pt idx="5">
                  <c:v>Canindeyú</c:v>
                </c:pt>
                <c:pt idx="6">
                  <c:v>Central</c:v>
                </c:pt>
                <c:pt idx="7">
                  <c:v>Concepción</c:v>
                </c:pt>
                <c:pt idx="8">
                  <c:v>Guairá</c:v>
                </c:pt>
                <c:pt idx="9">
                  <c:v>Itapúa</c:v>
                </c:pt>
                <c:pt idx="10">
                  <c:v>Misiones</c:v>
                </c:pt>
                <c:pt idx="11">
                  <c:v>Ñeembucú</c:v>
                </c:pt>
                <c:pt idx="12">
                  <c:v>Paraguarí</c:v>
                </c:pt>
                <c:pt idx="13">
                  <c:v>Presidente Hayes</c:v>
                </c:pt>
                <c:pt idx="14">
                  <c:v>San Pedro</c:v>
                </c:pt>
              </c:strCache>
            </c:strRef>
          </c:cat>
          <c:val>
            <c:numRef>
              <c:f>'inversion por dptoPE'!$B$2:$B$16</c:f>
              <c:numCache>
                <c:formatCode>_(* #,##0_);_(* \(#,##0\);_(* "-"??_);_(@_)</c:formatCode>
                <c:ptCount val="15"/>
                <c:pt idx="0">
                  <c:v>711758974</c:v>
                </c:pt>
                <c:pt idx="1">
                  <c:v>1150251800</c:v>
                </c:pt>
                <c:pt idx="2">
                  <c:v>2159916912</c:v>
                </c:pt>
                <c:pt idx="3">
                  <c:v>1433667836</c:v>
                </c:pt>
                <c:pt idx="4">
                  <c:v>1042736129</c:v>
                </c:pt>
                <c:pt idx="5">
                  <c:v>426983974</c:v>
                </c:pt>
                <c:pt idx="6">
                  <c:v>2489601199</c:v>
                </c:pt>
                <c:pt idx="7">
                  <c:v>458760000</c:v>
                </c:pt>
                <c:pt idx="8">
                  <c:v>1188685987</c:v>
                </c:pt>
                <c:pt idx="9">
                  <c:v>1606561024</c:v>
                </c:pt>
                <c:pt idx="10">
                  <c:v>250060792</c:v>
                </c:pt>
                <c:pt idx="11">
                  <c:v>457763000</c:v>
                </c:pt>
                <c:pt idx="12">
                  <c:v>1616441152</c:v>
                </c:pt>
                <c:pt idx="13">
                  <c:v>744988300</c:v>
                </c:pt>
                <c:pt idx="14">
                  <c:v>3663453615</c:v>
                </c:pt>
              </c:numCache>
            </c:numRef>
          </c:val>
        </c:ser>
        <c:shape val="box"/>
        <c:axId val="36300672"/>
        <c:axId val="36302208"/>
        <c:axId val="0"/>
      </c:bar3DChart>
      <c:catAx>
        <c:axId val="36300672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PY" sz="1200"/>
            </a:pPr>
            <a:endParaRPr lang="es-ES"/>
          </a:p>
        </c:txPr>
        <c:crossAx val="36302208"/>
        <c:crosses val="autoZero"/>
        <c:auto val="1"/>
        <c:lblAlgn val="ctr"/>
        <c:lblOffset val="100"/>
      </c:catAx>
      <c:valAx>
        <c:axId val="36302208"/>
        <c:scaling>
          <c:orientation val="minMax"/>
        </c:scaling>
        <c:axPos val="b"/>
        <c:majorGridlines/>
        <c:numFmt formatCode="_(* #,##0_);_(* \(#,##0\);_(* &quot;-&quot;??_);_(@_)" sourceLinked="1"/>
        <c:tickLblPos val="nextTo"/>
        <c:txPr>
          <a:bodyPr/>
          <a:lstStyle/>
          <a:p>
            <a:pPr>
              <a:defRPr lang="es-PY" sz="800"/>
            </a:pPr>
            <a:endParaRPr lang="es-ES"/>
          </a:p>
        </c:txPr>
        <c:crossAx val="363006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3"/>
  <c:chart>
    <c:view3D>
      <c:rAngAx val="1"/>
    </c:view3D>
    <c:plotArea>
      <c:layout>
        <c:manualLayout>
          <c:layoutTarget val="inner"/>
          <c:xMode val="edge"/>
          <c:yMode val="edge"/>
          <c:x val="0.19440507436570428"/>
          <c:y val="7.407407407407407E-2"/>
          <c:w val="0.52167257217848151"/>
          <c:h val="0.79869969378828098"/>
        </c:manualLayout>
      </c:layout>
      <c:bar3D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lang="es-PY" sz="1000" b="1"/>
                </a:pPr>
                <a:endParaRPr lang="es-ES"/>
              </a:p>
            </c:txPr>
            <c:showVal val="1"/>
          </c:dLbls>
          <c:cat>
            <c:strRef>
              <c:f>'[PE FIRMADOS TODOS.xlsx]inversion por PIDS'!$A$3:$A$13</c:f>
              <c:strCache>
                <c:ptCount val="11"/>
                <c:pt idx="0">
                  <c:v>AMAMBAY</c:v>
                </c:pt>
                <c:pt idx="1">
                  <c:v>BOQUERON</c:v>
                </c:pt>
                <c:pt idx="2">
                  <c:v>CAAGUAZU</c:v>
                </c:pt>
                <c:pt idx="3">
                  <c:v>CAAZAPÁ</c:v>
                </c:pt>
                <c:pt idx="4">
                  <c:v>CANINDEJU</c:v>
                </c:pt>
                <c:pt idx="5">
                  <c:v>CONCEPCIÓN</c:v>
                </c:pt>
                <c:pt idx="6">
                  <c:v>GUAIRA</c:v>
                </c:pt>
                <c:pt idx="7">
                  <c:v>ITAPÚA</c:v>
                </c:pt>
                <c:pt idx="8">
                  <c:v>ÑEEMBUCÚ</c:v>
                </c:pt>
                <c:pt idx="9">
                  <c:v>PARAGUARI</c:v>
                </c:pt>
                <c:pt idx="10">
                  <c:v>SAN PEDRO</c:v>
                </c:pt>
              </c:strCache>
            </c:strRef>
          </c:cat>
          <c:val>
            <c:numRef>
              <c:f>'[PE FIRMADOS TODOS.xlsx]inversion por PIDS'!$B$3:$B$13</c:f>
              <c:numCache>
                <c:formatCode>_(* #,##0_);_(* \(#,##0\);_(* "-"??_);_(@_)</c:formatCode>
                <c:ptCount val="11"/>
                <c:pt idx="0">
                  <c:v>1930999761</c:v>
                </c:pt>
                <c:pt idx="1">
                  <c:v>1132500000</c:v>
                </c:pt>
                <c:pt idx="2">
                  <c:v>8069796373</c:v>
                </c:pt>
                <c:pt idx="3">
                  <c:v>3114862631</c:v>
                </c:pt>
                <c:pt idx="4">
                  <c:v>3925473990</c:v>
                </c:pt>
                <c:pt idx="5">
                  <c:v>5162834263</c:v>
                </c:pt>
                <c:pt idx="6">
                  <c:v>929448700</c:v>
                </c:pt>
                <c:pt idx="7">
                  <c:v>3841047048</c:v>
                </c:pt>
                <c:pt idx="8">
                  <c:v>3072671876</c:v>
                </c:pt>
                <c:pt idx="9">
                  <c:v>859747700</c:v>
                </c:pt>
                <c:pt idx="10">
                  <c:v>7704155226</c:v>
                </c:pt>
              </c:numCache>
            </c:numRef>
          </c:val>
        </c:ser>
        <c:shape val="box"/>
        <c:axId val="36370304"/>
        <c:axId val="36371840"/>
        <c:axId val="0"/>
      </c:bar3DChart>
      <c:catAx>
        <c:axId val="36370304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PY" sz="1000"/>
            </a:pPr>
            <a:endParaRPr lang="es-ES"/>
          </a:p>
        </c:txPr>
        <c:crossAx val="36371840"/>
        <c:crosses val="autoZero"/>
        <c:auto val="1"/>
        <c:lblAlgn val="ctr"/>
        <c:lblOffset val="100"/>
      </c:catAx>
      <c:valAx>
        <c:axId val="36371840"/>
        <c:scaling>
          <c:orientation val="minMax"/>
        </c:scaling>
        <c:axPos val="b"/>
        <c:majorGridlines/>
        <c:numFmt formatCode="_(* #,##0_);_(* \(#,##0\);_(* &quot;-&quot;??_);_(@_)" sourceLinked="1"/>
        <c:tickLblPos val="nextTo"/>
        <c:txPr>
          <a:bodyPr/>
          <a:lstStyle/>
          <a:p>
            <a:pPr>
              <a:defRPr lang="es-PY" sz="1000"/>
            </a:pPr>
            <a:endParaRPr lang="es-ES"/>
          </a:p>
        </c:txPr>
        <c:crossAx val="363703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2D5745-C622-4516-A31C-58643CC848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6CCF9C1-A434-4633-BFC1-66C354CD6B34}" type="datetimeFigureOut">
              <a:rPr lang="es-ES"/>
              <a:pPr>
                <a:defRPr/>
              </a:pPr>
              <a:t>01/02/2013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FE9F2D-AC69-43AB-ACCF-5FCF5A57E0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F307D4-0FBE-4F0F-A91F-E7689E70606D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Y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FB20C2-2235-4B73-AC6D-4FDDEF06DA7B}" type="slidenum">
              <a:rPr lang="es-ES" smtClean="0"/>
              <a:pPr/>
              <a:t>13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DA07C-2153-4B9D-A608-9B7C63796C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83F3B-B7FE-4B46-B806-32F448BC3C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41A7-5FF1-434E-B9E4-8D28A6BF78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9AEE0-EB68-461F-86A0-C72B4E40A5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105E-F4D5-4915-8AB8-9697306A3A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7ACCC-6A53-4A63-9BB0-C28ADCD1A1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8B01E-458B-4C4A-B82B-5902D7711B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4931B-3BC2-4547-A3C0-B7A96C4F94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3884B-BFB6-4A17-A9AC-FEA6A01E59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C07B-4251-4F8E-8C94-2603F37F50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24BE-EE7E-4356-BD14-BEC4672225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E9F99-0020-400A-8D1E-932F690546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C31F9-F7F5-4D82-A05F-3786F681AC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26843C-086A-460C-801C-F3C3F3287D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17688" y="1811338"/>
            <a:ext cx="6891337" cy="923925"/>
          </a:xfrm>
          <a:noFill/>
        </p:spPr>
        <p:txBody>
          <a:bodyPr/>
          <a:lstStyle/>
          <a:p>
            <a:pPr eaLnBrk="1" hangingPunct="1"/>
            <a:r>
              <a:rPr lang="es-ES" sz="3200" b="1" smtClean="0">
                <a:latin typeface="Times New Roman" pitchFamily="18" charset="0"/>
              </a:rPr>
              <a:t>PRESIDENCIA DE LA REPUBLICA</a:t>
            </a:r>
          </a:p>
        </p:txBody>
      </p:sp>
      <p:sp>
        <p:nvSpPr>
          <p:cNvPr id="2054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2519363"/>
            <a:ext cx="5703888" cy="646112"/>
          </a:xfrm>
          <a:noFill/>
        </p:spPr>
        <p:txBody>
          <a:bodyPr anchor="b"/>
          <a:lstStyle/>
          <a:p>
            <a:pPr eaLnBrk="1" hangingPunct="1"/>
            <a:r>
              <a:rPr lang="es-ES" i="1" smtClean="0"/>
              <a:t>Secretaría de Acción Social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2627313" y="4437063"/>
            <a:ext cx="568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660066"/>
                </a:solidFill>
              </a:rPr>
              <a:t>Programa Paraguayo de Inversiones Sociales</a:t>
            </a:r>
          </a:p>
          <a:p>
            <a:pPr marL="609600" indent="-609600" algn="ctr"/>
            <a:r>
              <a:rPr lang="es-ES_tradnl" sz="2000" b="1">
                <a:solidFill>
                  <a:srgbClr val="660066"/>
                </a:solidFill>
              </a:rPr>
              <a:t>PROPAIS II - </a:t>
            </a:r>
            <a:r>
              <a:rPr lang="es-MX" sz="2000" b="1">
                <a:solidFill>
                  <a:srgbClr val="660066"/>
                </a:solidFill>
              </a:rPr>
              <a:t>P</a:t>
            </a:r>
            <a:r>
              <a:rPr lang="es-ES" sz="2000" b="1">
                <a:solidFill>
                  <a:srgbClr val="660066"/>
                </a:solidFill>
              </a:rPr>
              <a:t>réstamo 1422/OC-PR</a:t>
            </a:r>
            <a:endParaRPr lang="es-ES_tradnl" sz="2000" b="1">
              <a:solidFill>
                <a:srgbClr val="660066"/>
              </a:solidFill>
            </a:endParaRPr>
          </a:p>
        </p:txBody>
      </p:sp>
      <p:pic>
        <p:nvPicPr>
          <p:cNvPr id="2056" name="10 Imagen" descr="sango:Users:marthu:Desktop:sas_membre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71500"/>
            <a:ext cx="60721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 rot="-5400000">
            <a:off x="-567531" y="2639219"/>
            <a:ext cx="26908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00313" y="500063"/>
            <a:ext cx="59293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TMC. Montos pagados a las familias por distrito</a:t>
            </a:r>
            <a:endParaRPr lang="es-ES" dirty="0"/>
          </a:p>
        </p:txBody>
      </p:sp>
      <p:graphicFrame>
        <p:nvGraphicFramePr>
          <p:cNvPr id="8" name="6 Gráfico"/>
          <p:cNvGraphicFramePr/>
          <p:nvPr/>
        </p:nvGraphicFramePr>
        <p:xfrm>
          <a:off x="1714480" y="1142985"/>
          <a:ext cx="742952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 rot="-5400000">
            <a:off x="-424656" y="2496344"/>
            <a:ext cx="26908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928813" y="1143000"/>
            <a:ext cx="6769100" cy="3733800"/>
          </a:xfrm>
          <a:prstGeom prst="rect">
            <a:avLst/>
          </a:prstGeom>
          <a:noFill/>
          <a:ln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2"/>
              </a:buClr>
              <a:buSzPct val="80000"/>
              <a:buFontTx/>
              <a:buChar char="•"/>
              <a:defRPr/>
            </a:pPr>
            <a:r>
              <a:rPr lang="es-ES" sz="2400" kern="0" dirty="0">
                <a:latin typeface="+mn-lt"/>
              </a:rPr>
              <a:t>Mediante concurso público se </a:t>
            </a:r>
            <a:r>
              <a:rPr lang="es-ES" sz="2400" kern="0" dirty="0" err="1">
                <a:latin typeface="+mn-lt"/>
              </a:rPr>
              <a:t>recepcionaron</a:t>
            </a:r>
            <a:r>
              <a:rPr lang="es-ES" sz="2400" kern="0" dirty="0">
                <a:latin typeface="+mn-lt"/>
              </a:rPr>
              <a:t> solicitudes de financiamiento para proyectos </a:t>
            </a:r>
            <a:r>
              <a:rPr lang="es-ES" sz="2400" kern="0" dirty="0" err="1">
                <a:latin typeface="+mn-lt"/>
              </a:rPr>
              <a:t>PIDs</a:t>
            </a:r>
            <a:r>
              <a:rPr lang="es-ES" sz="2400" kern="0" dirty="0">
                <a:latin typeface="+mn-lt"/>
              </a:rPr>
              <a:t> y PE, cuyas propuestas fueron evaluadas por el programa.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86000" y="428625"/>
            <a:ext cx="48577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Concurso PE y PIDS</a:t>
            </a:r>
            <a:endParaRPr lang="es-E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28875" y="3857625"/>
            <a:ext cx="3500438" cy="5000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8" name="7 Rectángulo"/>
          <p:cNvSpPr/>
          <p:nvPr/>
        </p:nvSpPr>
        <p:spPr>
          <a:xfrm>
            <a:off x="5929322" y="3857634"/>
            <a:ext cx="2000264" cy="50006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2299" name="8 CuadroTexto"/>
          <p:cNvSpPr txBox="1">
            <a:spLocks noChangeArrowheads="1"/>
          </p:cNvSpPr>
          <p:nvPr/>
        </p:nvSpPr>
        <p:spPr bwMode="auto">
          <a:xfrm>
            <a:off x="3429000" y="3929063"/>
            <a:ext cx="1504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Componente</a:t>
            </a:r>
          </a:p>
        </p:txBody>
      </p:sp>
      <p:sp>
        <p:nvSpPr>
          <p:cNvPr id="12300" name="10 CuadroTexto"/>
          <p:cNvSpPr txBox="1">
            <a:spLocks noChangeArrowheads="1"/>
          </p:cNvSpPr>
          <p:nvPr/>
        </p:nvSpPr>
        <p:spPr bwMode="auto">
          <a:xfrm>
            <a:off x="6143625" y="3929063"/>
            <a:ext cx="1479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Presentados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428875" y="4357688"/>
            <a:ext cx="3500438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3" name="12 Rectángulo"/>
          <p:cNvSpPr/>
          <p:nvPr/>
        </p:nvSpPr>
        <p:spPr>
          <a:xfrm>
            <a:off x="2428875" y="4857750"/>
            <a:ext cx="3500438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5" name="14 Rectángulo"/>
          <p:cNvSpPr/>
          <p:nvPr/>
        </p:nvSpPr>
        <p:spPr>
          <a:xfrm>
            <a:off x="5929313" y="4357688"/>
            <a:ext cx="2000250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" name="15 Rectángulo"/>
          <p:cNvSpPr/>
          <p:nvPr/>
        </p:nvSpPr>
        <p:spPr>
          <a:xfrm>
            <a:off x="5929313" y="4857750"/>
            <a:ext cx="2000250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2305" name="17 CuadroTexto"/>
          <p:cNvSpPr txBox="1">
            <a:spLocks noChangeArrowheads="1"/>
          </p:cNvSpPr>
          <p:nvPr/>
        </p:nvSpPr>
        <p:spPr bwMode="auto">
          <a:xfrm>
            <a:off x="2500313" y="4429125"/>
            <a:ext cx="2454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Proyectos Específicos</a:t>
            </a:r>
          </a:p>
        </p:txBody>
      </p:sp>
      <p:sp>
        <p:nvSpPr>
          <p:cNvPr id="12306" name="18 CuadroTexto"/>
          <p:cNvSpPr txBox="1">
            <a:spLocks noChangeArrowheads="1"/>
          </p:cNvSpPr>
          <p:nvPr/>
        </p:nvSpPr>
        <p:spPr bwMode="auto">
          <a:xfrm>
            <a:off x="2500313" y="4929188"/>
            <a:ext cx="1966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Planes Integrales</a:t>
            </a:r>
          </a:p>
        </p:txBody>
      </p:sp>
      <p:sp>
        <p:nvSpPr>
          <p:cNvPr id="12307" name="20 CuadroTexto"/>
          <p:cNvSpPr txBox="1">
            <a:spLocks noChangeArrowheads="1"/>
          </p:cNvSpPr>
          <p:nvPr/>
        </p:nvSpPr>
        <p:spPr bwMode="auto">
          <a:xfrm>
            <a:off x="6572250" y="4429125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280</a:t>
            </a:r>
          </a:p>
        </p:txBody>
      </p:sp>
      <p:sp>
        <p:nvSpPr>
          <p:cNvPr id="12308" name="21 CuadroTexto"/>
          <p:cNvSpPr txBox="1">
            <a:spLocks noChangeArrowheads="1"/>
          </p:cNvSpPr>
          <p:nvPr/>
        </p:nvSpPr>
        <p:spPr bwMode="auto">
          <a:xfrm>
            <a:off x="6702425" y="4929188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75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5929313" y="5357813"/>
            <a:ext cx="2000250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5" name="24 Rectángulo"/>
          <p:cNvSpPr/>
          <p:nvPr/>
        </p:nvSpPr>
        <p:spPr>
          <a:xfrm>
            <a:off x="2428875" y="5357813"/>
            <a:ext cx="3500438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2311" name="25 CuadroTexto"/>
          <p:cNvSpPr txBox="1">
            <a:spLocks noChangeArrowheads="1"/>
          </p:cNvSpPr>
          <p:nvPr/>
        </p:nvSpPr>
        <p:spPr bwMode="auto">
          <a:xfrm>
            <a:off x="6643688" y="5429250"/>
            <a:ext cx="569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345</a:t>
            </a:r>
          </a:p>
        </p:txBody>
      </p:sp>
      <p:sp>
        <p:nvSpPr>
          <p:cNvPr id="12312" name="26 CuadroTexto"/>
          <p:cNvSpPr txBox="1">
            <a:spLocks noChangeArrowheads="1"/>
          </p:cNvSpPr>
          <p:nvPr/>
        </p:nvSpPr>
        <p:spPr bwMode="auto">
          <a:xfrm>
            <a:off x="3500438" y="542925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TOTALES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3" name="Rectangle 7"/>
          <p:cNvSpPr txBox="1">
            <a:spLocks noChangeArrowheads="1"/>
          </p:cNvSpPr>
          <p:nvPr/>
        </p:nvSpPr>
        <p:spPr bwMode="auto">
          <a:xfrm>
            <a:off x="1785938" y="285750"/>
            <a:ext cx="70802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s-MX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Componente. Financiamiento de Proyectos</a:t>
            </a:r>
            <a:endParaRPr lang="es-ES" sz="2400" kern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928813" y="1285875"/>
          <a:ext cx="6858048" cy="485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803833"/>
                <a:gridCol w="1768067"/>
                <a:gridCol w="1714512"/>
              </a:tblGrid>
              <a:tr h="109987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Descripción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Proyectos con convenios firmados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Monto comprometido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US$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779076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Proyectos Específicos (PE)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87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22.684.911.634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5.070.387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99872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Planes</a:t>
                      </a:r>
                      <a:r>
                        <a:rPr lang="es-ES" sz="1400" b="1" baseline="0" dirty="0" smtClean="0"/>
                        <a:t> Integrales de Desarrollo Social (PIDS)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41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39.486.537.377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8.825.779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99872">
                <a:tc>
                  <a:txBody>
                    <a:bodyPr/>
                    <a:lstStyle/>
                    <a:p>
                      <a:r>
                        <a:rPr lang="es-ES" sz="1400" b="1" dirty="0" smtClean="0"/>
                        <a:t>Proyectos</a:t>
                      </a:r>
                      <a:r>
                        <a:rPr lang="es-ES" sz="1400" b="1" baseline="0" dirty="0" smtClean="0"/>
                        <a:t> de Mejoramiento de Barrios (PMB)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4</a:t>
                      </a:r>
                      <a:endParaRPr lang="es-ES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9.244.495.053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2.066.271</a:t>
                      </a:r>
                      <a:endParaRPr lang="es-ES" sz="14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9076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TOTAL</a:t>
                      </a:r>
                      <a:endParaRPr lang="es-ES" sz="16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/>
                        <a:t>132</a:t>
                      </a:r>
                      <a:endParaRPr lang="es-ES" sz="16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/>
                        <a:t>71.415.944.064</a:t>
                      </a:r>
                    </a:p>
                    <a:p>
                      <a:pPr algn="r"/>
                      <a:endParaRPr lang="es-ES" sz="14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/>
                        <a:t>15.962.437</a:t>
                      </a:r>
                      <a:endParaRPr lang="es-ES" sz="1400" b="1" dirty="0"/>
                    </a:p>
                  </a:txBody>
                  <a:tcP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  <p:sp>
        <p:nvSpPr>
          <p:cNvPr id="13350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071688" y="214313"/>
            <a:ext cx="642937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DE MEJORAMIENTO DE BARRIOS - PMB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14342" name="1 Rectángulo"/>
          <p:cNvSpPr>
            <a:spLocks noChangeArrowheads="1"/>
          </p:cNvSpPr>
          <p:nvPr/>
        </p:nvSpPr>
        <p:spPr bwMode="auto">
          <a:xfrm>
            <a:off x="2071688" y="1143000"/>
            <a:ext cx="6000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San  Lorenzo  - Barrio Virgen de los Remedios</a:t>
            </a:r>
          </a:p>
          <a:p>
            <a:endParaRPr lang="es-ES" b="1" u="sng"/>
          </a:p>
          <a:p>
            <a:r>
              <a:rPr lang="es-ES" b="1" u="sng"/>
              <a:t>Beneficiarios</a:t>
            </a:r>
            <a:r>
              <a:rPr lang="es-ES" b="1"/>
              <a:t>: 574 familias = 2.510 habitantes </a:t>
            </a:r>
          </a:p>
          <a:p>
            <a:pPr algn="ctr"/>
            <a:endParaRPr lang="es-ES" b="1"/>
          </a:p>
          <a:p>
            <a:r>
              <a:rPr lang="es-ES" b="1" u="sng"/>
              <a:t>Inversión Total US$</a:t>
            </a:r>
            <a:r>
              <a:rPr lang="es-ES" b="1"/>
              <a:t>:  997.417</a:t>
            </a:r>
          </a:p>
          <a:p>
            <a:r>
              <a:rPr lang="es-ES" b="1"/>
              <a:t>Aporte SAS US$      :  988.529	</a:t>
            </a:r>
          </a:p>
          <a:p>
            <a:pPr algn="ctr"/>
            <a:endParaRPr lang="es-ES" sz="2400" b="1"/>
          </a:p>
        </p:txBody>
      </p:sp>
      <p:sp>
        <p:nvSpPr>
          <p:cNvPr id="14343" name="12 CuadroTexto"/>
          <p:cNvSpPr txBox="1">
            <a:spLocks noChangeArrowheads="1"/>
          </p:cNvSpPr>
          <p:nvPr/>
        </p:nvSpPr>
        <p:spPr bwMode="auto">
          <a:xfrm>
            <a:off x="4643438" y="3214688"/>
            <a:ext cx="4357687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u="sng"/>
              <a:t>El proyecto prevé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La instalación de un Centro Comunitario y plaza municipal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Sistema de Alcantarillado Sanitario</a:t>
            </a:r>
            <a:endParaRPr lang="es-MX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s-MX"/>
              <a:t>Mejoramiento Vial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s-MX"/>
              <a:t>Fortalecimiento comunitario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s-MX"/>
              <a:t>Arborización</a:t>
            </a:r>
          </a:p>
          <a:p>
            <a:pPr>
              <a:buFontTx/>
              <a:buChar char="-"/>
            </a:pPr>
            <a:endParaRPr lang="es-ES"/>
          </a:p>
        </p:txBody>
      </p:sp>
      <p:pic>
        <p:nvPicPr>
          <p:cNvPr id="14344" name="3 Marcador de contenido" descr="PC260002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857375" y="3143250"/>
            <a:ext cx="2724150" cy="2357438"/>
          </a:xfrm>
        </p:spPr>
      </p:pic>
      <p:sp>
        <p:nvSpPr>
          <p:cNvPr id="14345" name="14 CuadroTexto"/>
          <p:cNvSpPr txBox="1">
            <a:spLocks noChangeArrowheads="1"/>
          </p:cNvSpPr>
          <p:nvPr/>
        </p:nvSpPr>
        <p:spPr bwMode="auto">
          <a:xfrm>
            <a:off x="2214563" y="5857875"/>
            <a:ext cx="5519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i="1"/>
              <a:t>Estado Actual:   en ejecución </a:t>
            </a:r>
          </a:p>
          <a:p>
            <a:r>
              <a:rPr lang="es-ES" i="1"/>
              <a:t>                          Avance de obras físicas en un 15 %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5365" name="1 Rectángulo"/>
          <p:cNvSpPr>
            <a:spLocks noChangeArrowheads="1"/>
          </p:cNvSpPr>
          <p:nvPr/>
        </p:nvSpPr>
        <p:spPr bwMode="auto">
          <a:xfrm>
            <a:off x="2071688" y="1285875"/>
            <a:ext cx="6000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Asunción   - Barrio San Miguel</a:t>
            </a:r>
          </a:p>
          <a:p>
            <a:endParaRPr lang="es-ES" b="1" u="sng"/>
          </a:p>
          <a:p>
            <a:r>
              <a:rPr lang="es-ES" b="1" u="sng"/>
              <a:t>Beneficiarios</a:t>
            </a:r>
            <a:r>
              <a:rPr lang="es-ES" b="1"/>
              <a:t>:     337 familias =   1.685 habitantes </a:t>
            </a:r>
          </a:p>
          <a:p>
            <a:pPr algn="ctr"/>
            <a:endParaRPr lang="es-ES" b="1"/>
          </a:p>
          <a:p>
            <a:r>
              <a:rPr lang="es-ES" b="1" u="sng"/>
              <a:t>Inversión Total US$</a:t>
            </a:r>
            <a:r>
              <a:rPr lang="es-ES" b="1"/>
              <a:t>: 1.049.442</a:t>
            </a:r>
          </a:p>
          <a:p>
            <a:r>
              <a:rPr lang="es-ES" b="1"/>
              <a:t>Aporte SAS              :    791.838</a:t>
            </a:r>
          </a:p>
          <a:p>
            <a:pPr algn="ctr"/>
            <a:endParaRPr lang="es-ES" sz="2400" b="1"/>
          </a:p>
        </p:txBody>
      </p:sp>
      <p:sp>
        <p:nvSpPr>
          <p:cNvPr id="15366" name="13 CuadroTexto"/>
          <p:cNvSpPr txBox="1">
            <a:spLocks noChangeArrowheads="1"/>
          </p:cNvSpPr>
          <p:nvPr/>
        </p:nvSpPr>
        <p:spPr bwMode="auto">
          <a:xfrm>
            <a:off x="5072063" y="3429000"/>
            <a:ext cx="4000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u="sng"/>
              <a:t>El proyecto prevé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La instalación de un Centro Comunitario y plaza municipal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Sistema de Desagüe sanitario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Mejoramiento Vial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Fortalecimiento comunitario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Arborización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143125" y="285750"/>
            <a:ext cx="457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DE MEJORAMIENTO DE BARRIOS - PMB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15368" name="14 CuadroTexto"/>
          <p:cNvSpPr txBox="1">
            <a:spLocks noChangeArrowheads="1"/>
          </p:cNvSpPr>
          <p:nvPr/>
        </p:nvSpPr>
        <p:spPr bwMode="auto">
          <a:xfrm>
            <a:off x="2214563" y="5857875"/>
            <a:ext cx="5519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i="1"/>
              <a:t>Estado Actual:   en ejecución </a:t>
            </a:r>
          </a:p>
          <a:p>
            <a:r>
              <a:rPr lang="es-ES" i="1"/>
              <a:t>                          Avance de obras físicas en un 15 %</a:t>
            </a:r>
          </a:p>
        </p:txBody>
      </p:sp>
      <p:pic>
        <p:nvPicPr>
          <p:cNvPr id="15369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214688"/>
            <a:ext cx="3070225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6389" name="1 Rectángulo"/>
          <p:cNvSpPr>
            <a:spLocks noChangeArrowheads="1"/>
          </p:cNvSpPr>
          <p:nvPr/>
        </p:nvSpPr>
        <p:spPr bwMode="auto">
          <a:xfrm>
            <a:off x="2071688" y="1071563"/>
            <a:ext cx="6000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Fdo. De la Mora  - KAMBA CUA</a:t>
            </a:r>
          </a:p>
          <a:p>
            <a:endParaRPr lang="es-ES" b="1" u="sng"/>
          </a:p>
          <a:p>
            <a:r>
              <a:rPr lang="es-ES" b="1" u="sng"/>
              <a:t>Beneficiarios</a:t>
            </a:r>
            <a:r>
              <a:rPr lang="es-ES" b="1"/>
              <a:t>:   134 familias = 672 habitantes </a:t>
            </a:r>
          </a:p>
          <a:p>
            <a:pPr algn="ctr"/>
            <a:endParaRPr lang="es-ES" b="1"/>
          </a:p>
          <a:p>
            <a:r>
              <a:rPr lang="es-ES" b="1" u="sng"/>
              <a:t>Inversión Total US$</a:t>
            </a:r>
            <a:r>
              <a:rPr lang="es-ES" b="1"/>
              <a:t>:   532.516</a:t>
            </a:r>
          </a:p>
          <a:p>
            <a:r>
              <a:rPr lang="es-ES" b="1"/>
              <a:t>Aporte SAS US$      :  444.999	</a:t>
            </a:r>
          </a:p>
          <a:p>
            <a:pPr algn="ctr"/>
            <a:endParaRPr lang="es-ES" sz="2400" b="1"/>
          </a:p>
        </p:txBody>
      </p:sp>
      <p:sp>
        <p:nvSpPr>
          <p:cNvPr id="16390" name="13 CuadroTexto"/>
          <p:cNvSpPr txBox="1">
            <a:spLocks noChangeArrowheads="1"/>
          </p:cNvSpPr>
          <p:nvPr/>
        </p:nvSpPr>
        <p:spPr bwMode="auto">
          <a:xfrm>
            <a:off x="4500563" y="3143250"/>
            <a:ext cx="435768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u="sng"/>
              <a:t>El proyecto prevé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La instalación de un Centro Comunitario y plaza municipal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Módulos sanitarios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Mejoramiento Vial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Fortalecimiento comunitario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Arborización</a:t>
            </a:r>
          </a:p>
        </p:txBody>
      </p:sp>
      <p:sp>
        <p:nvSpPr>
          <p:cNvPr id="16391" name="14 CuadroTexto"/>
          <p:cNvSpPr txBox="1">
            <a:spLocks noChangeArrowheads="1"/>
          </p:cNvSpPr>
          <p:nvPr/>
        </p:nvSpPr>
        <p:spPr bwMode="auto">
          <a:xfrm>
            <a:off x="2214563" y="6000750"/>
            <a:ext cx="6715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i="1"/>
              <a:t>Estado Actual: Ya se tiene adjudicada a las empresas contratistas y fiscalizadoras. Las obras se inician en el día de hoy</a:t>
            </a:r>
          </a:p>
        </p:txBody>
      </p:sp>
      <p:pic>
        <p:nvPicPr>
          <p:cNvPr id="16392" name="Picture 2" descr="DSC014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3286125"/>
            <a:ext cx="22860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2000250" y="142875"/>
            <a:ext cx="457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DE MEJORAMIENTO DE BARRIOS - PMB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7413" name="1 Rectángulo"/>
          <p:cNvSpPr>
            <a:spLocks noChangeArrowheads="1"/>
          </p:cNvSpPr>
          <p:nvPr/>
        </p:nvSpPr>
        <p:spPr bwMode="auto">
          <a:xfrm>
            <a:off x="2214563" y="1214438"/>
            <a:ext cx="60007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Luque  - 1ro. De Mayo</a:t>
            </a:r>
          </a:p>
          <a:p>
            <a:endParaRPr lang="es-ES" b="1" u="sng"/>
          </a:p>
          <a:p>
            <a:r>
              <a:rPr lang="es-ES" b="1" u="sng"/>
              <a:t>Beneficiarios</a:t>
            </a:r>
            <a:r>
              <a:rPr lang="es-ES" b="1"/>
              <a:t>:   554  familias = 2770  habitantes </a:t>
            </a:r>
          </a:p>
          <a:p>
            <a:pPr algn="ctr"/>
            <a:endParaRPr lang="es-ES" b="1"/>
          </a:p>
          <a:p>
            <a:r>
              <a:rPr lang="es-ES" b="1" u="sng"/>
              <a:t>Inversión Total US$</a:t>
            </a:r>
            <a:r>
              <a:rPr lang="es-ES" b="1"/>
              <a:t>:   794.881</a:t>
            </a:r>
          </a:p>
          <a:p>
            <a:r>
              <a:rPr lang="es-ES" b="1"/>
              <a:t>Aporte SAS US$      :  684.633	</a:t>
            </a:r>
          </a:p>
          <a:p>
            <a:pPr algn="ctr"/>
            <a:endParaRPr lang="es-ES" sz="2400" b="1"/>
          </a:p>
        </p:txBody>
      </p:sp>
      <p:sp>
        <p:nvSpPr>
          <p:cNvPr id="12" name="11 Rectángulo"/>
          <p:cNvSpPr/>
          <p:nvPr/>
        </p:nvSpPr>
        <p:spPr>
          <a:xfrm>
            <a:off x="2071688" y="285750"/>
            <a:ext cx="61436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DE MEJORAMIENTO DE BARRIOS – PMB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17415" name="13 CuadroTexto"/>
          <p:cNvSpPr txBox="1">
            <a:spLocks noChangeArrowheads="1"/>
          </p:cNvSpPr>
          <p:nvPr/>
        </p:nvSpPr>
        <p:spPr bwMode="auto">
          <a:xfrm>
            <a:off x="4786313" y="3857625"/>
            <a:ext cx="435768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u="sng"/>
              <a:t>El proyecto prevé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Mejoramiento del Puesto de Salud 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Espacios comunitarios y plaza pública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Mejoramiento Vial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Fortalecimiento comunitario</a:t>
            </a:r>
          </a:p>
          <a:p>
            <a:pPr>
              <a:buFont typeface="Wingdings" pitchFamily="2" charset="2"/>
              <a:buChar char="ü"/>
            </a:pPr>
            <a:r>
              <a:rPr lang="es-ES"/>
              <a:t>Arborización</a:t>
            </a:r>
          </a:p>
        </p:txBody>
      </p:sp>
      <p:sp>
        <p:nvSpPr>
          <p:cNvPr id="17416" name="14 CuadroTexto"/>
          <p:cNvSpPr txBox="1">
            <a:spLocks noChangeArrowheads="1"/>
          </p:cNvSpPr>
          <p:nvPr/>
        </p:nvSpPr>
        <p:spPr bwMode="auto">
          <a:xfrm>
            <a:off x="2214563" y="6000750"/>
            <a:ext cx="6715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i="1"/>
              <a:t>Estado Actual: Ya se tiene adjudicada a las empresas contratistas y fiscalizadoras. En espera del inicio de obras</a:t>
            </a:r>
          </a:p>
        </p:txBody>
      </p:sp>
      <p:pic>
        <p:nvPicPr>
          <p:cNvPr id="17417" name="Picture 2" descr="Z:\FOTOS TODAS\PMB LUQUE 23 FEBRERO 2012\P21003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88" y="371475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143250" y="285750"/>
            <a:ext cx="50006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ESPECIFICOS - PE</a:t>
            </a:r>
            <a:endParaRPr lang="es-ES" dirty="0"/>
          </a:p>
        </p:txBody>
      </p:sp>
      <p:sp>
        <p:nvSpPr>
          <p:cNvPr id="18438" name="8 CuadroTexto"/>
          <p:cNvSpPr txBox="1">
            <a:spLocks noChangeArrowheads="1"/>
          </p:cNvSpPr>
          <p:nvPr/>
        </p:nvSpPr>
        <p:spPr bwMode="auto">
          <a:xfrm>
            <a:off x="2286000" y="1357313"/>
            <a:ext cx="607218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/>
              <a:t>Pequeños proyectos dirigidos a grupos vulnerables para comunidades del área urbana y urbana marginal hasta un monto tope de 60.000 USD  por proyecto.</a:t>
            </a:r>
          </a:p>
          <a:p>
            <a:pPr algn="just"/>
            <a:endParaRPr lang="es-ES" sz="2400"/>
          </a:p>
          <a:p>
            <a:pPr algn="just"/>
            <a:r>
              <a:rPr lang="es-ES" sz="2400">
                <a:solidFill>
                  <a:schemeClr val="tx2"/>
                </a:solidFill>
              </a:rPr>
              <a:t>Conjunto de actividades integradas, destinado a la prestación de servicios sociales para atender necesidades y requerimientos de la población pobre en situación de vulnerabilidad, elegibles para su financiamiento por el Programa.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214563" y="571500"/>
            <a:ext cx="50006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ESPECIFICOS - PE</a:t>
            </a:r>
            <a:endParaRPr lang="es-ES" sz="1600" dirty="0"/>
          </a:p>
        </p:txBody>
      </p:sp>
      <p:sp>
        <p:nvSpPr>
          <p:cNvPr id="8" name="7 Rectángulo"/>
          <p:cNvSpPr/>
          <p:nvPr/>
        </p:nvSpPr>
        <p:spPr>
          <a:xfrm>
            <a:off x="3357563" y="928688"/>
            <a:ext cx="5000625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aprobados por departamentos</a:t>
            </a:r>
            <a:endParaRPr lang="es-ES" sz="1600" dirty="0"/>
          </a:p>
        </p:txBody>
      </p:sp>
      <p:graphicFrame>
        <p:nvGraphicFramePr>
          <p:cNvPr id="13" name="2 Gráfico"/>
          <p:cNvGraphicFramePr/>
          <p:nvPr/>
        </p:nvGraphicFramePr>
        <p:xfrm>
          <a:off x="1785918" y="1285860"/>
          <a:ext cx="7143755" cy="5419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714500" y="142875"/>
            <a:ext cx="50006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PROYECTOS ESPECIFICOS - PE</a:t>
            </a:r>
            <a:endParaRPr lang="es-ES" sz="1600" dirty="0"/>
          </a:p>
        </p:txBody>
      </p:sp>
      <p:sp>
        <p:nvSpPr>
          <p:cNvPr id="8" name="7 Rectángulo"/>
          <p:cNvSpPr/>
          <p:nvPr/>
        </p:nvSpPr>
        <p:spPr>
          <a:xfrm>
            <a:off x="2928938" y="428625"/>
            <a:ext cx="50006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Monto de los proyectos por departamento (Gs)</a:t>
            </a:r>
            <a:endParaRPr lang="es-ES" sz="1600" dirty="0"/>
          </a:p>
        </p:txBody>
      </p:sp>
      <p:graphicFrame>
        <p:nvGraphicFramePr>
          <p:cNvPr id="10" name="3 Gráfico"/>
          <p:cNvGraphicFramePr/>
          <p:nvPr/>
        </p:nvGraphicFramePr>
        <p:xfrm>
          <a:off x="1771650" y="928671"/>
          <a:ext cx="715806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title"/>
          </p:nvPr>
        </p:nvSpPr>
        <p:spPr>
          <a:xfrm>
            <a:off x="2124075" y="765175"/>
            <a:ext cx="7019925" cy="1143000"/>
          </a:xfrm>
          <a:noFill/>
        </p:spPr>
        <p:txBody>
          <a:bodyPr anchor="b"/>
          <a:lstStyle/>
          <a:p>
            <a:pPr eaLnBrk="1" hangingPunct="1"/>
            <a:r>
              <a:rPr lang="es-MX" sz="4000" b="1" smtClean="0"/>
              <a:t>Descripción del Programa</a:t>
            </a:r>
            <a:r>
              <a:rPr lang="es-ES" sz="4000" b="1" smtClean="0"/>
              <a:t/>
            </a:r>
            <a:br>
              <a:rPr lang="es-ES" sz="4000" b="1" smtClean="0"/>
            </a:br>
            <a:endParaRPr lang="es-ES" sz="4000" b="1" smtClean="0"/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79613" y="1557338"/>
            <a:ext cx="6359525" cy="4176712"/>
          </a:xfrm>
          <a:noFill/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es-MX" sz="2000" smtClean="0">
              <a:cs typeface="Tahoma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es-MX" sz="2400" smtClean="0">
                <a:cs typeface="Tahoma" pitchFamily="34" charset="0"/>
              </a:rPr>
              <a:t>El Programa Paraguayo de Inversiones Sociales (PROPAIS II), está </a:t>
            </a:r>
            <a:r>
              <a:rPr lang="es-ES" sz="2400" smtClean="0">
                <a:cs typeface="Tahoma" pitchFamily="34" charset="0"/>
              </a:rPr>
              <a:t>destinado a financiar proyectos de desarrollo social formulados y autogestionados por comunidades pobres</a:t>
            </a:r>
            <a:r>
              <a:rPr lang="es-MX" sz="2400" smtClean="0">
                <a:cs typeface="Tahoma" pitchFamily="34" charset="0"/>
              </a:rPr>
              <a:t> y grupos sociales en situación de pobreza y vulnerabilidad en centros urbanos y rurales.</a:t>
            </a:r>
          </a:p>
          <a:p>
            <a:pPr eaLnBrk="1" hangingPunct="1">
              <a:lnSpc>
                <a:spcPct val="80000"/>
              </a:lnSpc>
            </a:pPr>
            <a:endParaRPr lang="es-ES" sz="2000" smtClean="0"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s-MX" sz="2000" smtClean="0">
              <a:cs typeface="Tahoma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sz="200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s-E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286000" y="1000125"/>
            <a:ext cx="6000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CANTIDAD DE BENEFICIARIOS DEL PROGRAMA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428875" y="2500313"/>
            <a:ext cx="3500438" cy="5000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8" name="7 Rectángulo"/>
          <p:cNvSpPr/>
          <p:nvPr/>
        </p:nvSpPr>
        <p:spPr>
          <a:xfrm>
            <a:off x="5929322" y="2500306"/>
            <a:ext cx="2000264" cy="50006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1514" name="8 CuadroTexto"/>
          <p:cNvSpPr txBox="1">
            <a:spLocks noChangeArrowheads="1"/>
          </p:cNvSpPr>
          <p:nvPr/>
        </p:nvSpPr>
        <p:spPr bwMode="auto">
          <a:xfrm>
            <a:off x="3429000" y="2571750"/>
            <a:ext cx="150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Componente</a:t>
            </a:r>
          </a:p>
        </p:txBody>
      </p:sp>
      <p:sp>
        <p:nvSpPr>
          <p:cNvPr id="21515" name="9 CuadroTexto"/>
          <p:cNvSpPr txBox="1">
            <a:spLocks noChangeArrowheads="1"/>
          </p:cNvSpPr>
          <p:nvPr/>
        </p:nvSpPr>
        <p:spPr bwMode="auto">
          <a:xfrm>
            <a:off x="6143625" y="2571750"/>
            <a:ext cx="150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Beneficiarios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428875" y="3000375"/>
            <a:ext cx="3500438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2" name="11 Rectángulo"/>
          <p:cNvSpPr/>
          <p:nvPr/>
        </p:nvSpPr>
        <p:spPr>
          <a:xfrm>
            <a:off x="2428875" y="3500438"/>
            <a:ext cx="3500438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3" name="12 Rectángulo"/>
          <p:cNvSpPr/>
          <p:nvPr/>
        </p:nvSpPr>
        <p:spPr>
          <a:xfrm>
            <a:off x="2428875" y="4000500"/>
            <a:ext cx="3500438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4" name="13 Rectángulo"/>
          <p:cNvSpPr/>
          <p:nvPr/>
        </p:nvSpPr>
        <p:spPr>
          <a:xfrm>
            <a:off x="5929313" y="3000375"/>
            <a:ext cx="2000250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5" name="14 Rectángulo"/>
          <p:cNvSpPr/>
          <p:nvPr/>
        </p:nvSpPr>
        <p:spPr>
          <a:xfrm>
            <a:off x="5929313" y="3500438"/>
            <a:ext cx="2000250" cy="50006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16" name="15 Rectángulo"/>
          <p:cNvSpPr/>
          <p:nvPr/>
        </p:nvSpPr>
        <p:spPr>
          <a:xfrm>
            <a:off x="5929313" y="4000500"/>
            <a:ext cx="2000250" cy="50006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1522" name="16 CuadroTexto"/>
          <p:cNvSpPr txBox="1">
            <a:spLocks noChangeArrowheads="1"/>
          </p:cNvSpPr>
          <p:nvPr/>
        </p:nvSpPr>
        <p:spPr bwMode="auto">
          <a:xfrm>
            <a:off x="2500313" y="3071813"/>
            <a:ext cx="245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Proyectos Específicos</a:t>
            </a:r>
          </a:p>
        </p:txBody>
      </p:sp>
      <p:sp>
        <p:nvSpPr>
          <p:cNvPr id="21523" name="17 CuadroTexto"/>
          <p:cNvSpPr txBox="1">
            <a:spLocks noChangeArrowheads="1"/>
          </p:cNvSpPr>
          <p:nvPr/>
        </p:nvSpPr>
        <p:spPr bwMode="auto">
          <a:xfrm>
            <a:off x="2500313" y="3571875"/>
            <a:ext cx="1966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Planes Integrales</a:t>
            </a:r>
          </a:p>
        </p:txBody>
      </p:sp>
      <p:sp>
        <p:nvSpPr>
          <p:cNvPr id="21524" name="18 CuadroTexto"/>
          <p:cNvSpPr txBox="1">
            <a:spLocks noChangeArrowheads="1"/>
          </p:cNvSpPr>
          <p:nvPr/>
        </p:nvSpPr>
        <p:spPr bwMode="auto">
          <a:xfrm>
            <a:off x="2571750" y="4071938"/>
            <a:ext cx="269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Mejoramiento de Barrios</a:t>
            </a:r>
          </a:p>
        </p:txBody>
      </p:sp>
      <p:sp>
        <p:nvSpPr>
          <p:cNvPr id="21525" name="19 CuadroTexto"/>
          <p:cNvSpPr txBox="1">
            <a:spLocks noChangeArrowheads="1"/>
          </p:cNvSpPr>
          <p:nvPr/>
        </p:nvSpPr>
        <p:spPr bwMode="auto">
          <a:xfrm>
            <a:off x="6357938" y="3071813"/>
            <a:ext cx="1017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141.364</a:t>
            </a:r>
          </a:p>
        </p:txBody>
      </p:sp>
      <p:sp>
        <p:nvSpPr>
          <p:cNvPr id="21526" name="20 CuadroTexto"/>
          <p:cNvSpPr txBox="1">
            <a:spLocks noChangeArrowheads="1"/>
          </p:cNvSpPr>
          <p:nvPr/>
        </p:nvSpPr>
        <p:spPr bwMode="auto">
          <a:xfrm>
            <a:off x="6500813" y="3571875"/>
            <a:ext cx="890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66.000</a:t>
            </a:r>
          </a:p>
        </p:txBody>
      </p:sp>
      <p:sp>
        <p:nvSpPr>
          <p:cNvPr id="21527" name="22 CuadroTexto"/>
          <p:cNvSpPr txBox="1">
            <a:spLocks noChangeArrowheads="1"/>
          </p:cNvSpPr>
          <p:nvPr/>
        </p:nvSpPr>
        <p:spPr bwMode="auto">
          <a:xfrm>
            <a:off x="6572250" y="4071938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7.637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5929313" y="4500563"/>
            <a:ext cx="2000250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5" name="24 Rectángulo"/>
          <p:cNvSpPr/>
          <p:nvPr/>
        </p:nvSpPr>
        <p:spPr>
          <a:xfrm>
            <a:off x="2428875" y="4500563"/>
            <a:ext cx="3500438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Y"/>
          </a:p>
        </p:txBody>
      </p:sp>
      <p:sp>
        <p:nvSpPr>
          <p:cNvPr id="21530" name="25 CuadroTexto"/>
          <p:cNvSpPr txBox="1">
            <a:spLocks noChangeArrowheads="1"/>
          </p:cNvSpPr>
          <p:nvPr/>
        </p:nvSpPr>
        <p:spPr bwMode="auto">
          <a:xfrm>
            <a:off x="6357938" y="4572000"/>
            <a:ext cx="1017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215.001</a:t>
            </a:r>
          </a:p>
        </p:txBody>
      </p:sp>
      <p:sp>
        <p:nvSpPr>
          <p:cNvPr id="21531" name="26 CuadroTexto"/>
          <p:cNvSpPr txBox="1">
            <a:spLocks noChangeArrowheads="1"/>
          </p:cNvSpPr>
          <p:nvPr/>
        </p:nvSpPr>
        <p:spPr bwMode="auto">
          <a:xfrm>
            <a:off x="3500438" y="457200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TOTALES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857375" y="285750"/>
            <a:ext cx="707231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PLANES INTEGRALES DE DESARROLLO SOCIAL  - PIDS</a:t>
            </a:r>
            <a:endParaRPr lang="es-ES" dirty="0"/>
          </a:p>
        </p:txBody>
      </p:sp>
      <p:sp>
        <p:nvSpPr>
          <p:cNvPr id="22534" name="5 Rectángulo"/>
          <p:cNvSpPr>
            <a:spLocks noChangeArrowheads="1"/>
          </p:cNvSpPr>
          <p:nvPr/>
        </p:nvSpPr>
        <p:spPr bwMode="auto">
          <a:xfrm>
            <a:off x="2071688" y="1785938"/>
            <a:ext cx="64293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>
                <a:solidFill>
                  <a:schemeClr val="tx2"/>
                </a:solidFill>
              </a:rPr>
              <a:t>Planes Integrales de Inversión Social de infraestructura básica, desarrollo social y transferencias  condicionadas de ingresos, financiados por el Programa, destinados a superar las condiciones de pobreza, vulnerabilidad y marginalidad de comunidades rurales priorizados según el Índice de Priorización Geográfica (IPG).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graphicFrame>
        <p:nvGraphicFramePr>
          <p:cNvPr id="11" name="6 Gráfico"/>
          <p:cNvGraphicFramePr/>
          <p:nvPr/>
        </p:nvGraphicFramePr>
        <p:xfrm>
          <a:off x="1857356" y="1357298"/>
          <a:ext cx="692948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14563" y="285750"/>
            <a:ext cx="67865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PLANES INTEGRALES DE DESARROLLO SOCIAL  - PIDS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857500" y="714375"/>
            <a:ext cx="50006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Monto de los proyectos por departamentos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57563" y="142875"/>
            <a:ext cx="50006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EJECUCION PRESUPUESTARIA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857375" y="714375"/>
          <a:ext cx="7072344" cy="5943306"/>
        </p:xfrm>
        <a:graphic>
          <a:graphicData uri="http://schemas.openxmlformats.org/drawingml/2006/table">
            <a:tbl>
              <a:tblPr/>
              <a:tblGrid>
                <a:gridCol w="3211174"/>
                <a:gridCol w="1028353"/>
                <a:gridCol w="960442"/>
                <a:gridCol w="970143"/>
                <a:gridCol w="902232"/>
              </a:tblGrid>
              <a:tr h="25052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CONTRATO DE PRESTAMO Nº 1422/OC-PR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052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EJECUCION</a:t>
                      </a:r>
                      <a:r>
                        <a:rPr lang="es-E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PRESPUPUESTARIA - 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US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421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04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CATEGORIA DE INVERSION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Ejecutado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Saldo a Ejecutar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Comprometido  (*)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42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Vigente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4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FINANCIAMIENTO DE PROYECTOS SOCIALES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25.071.520,9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8.604.276,1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16.467.244,0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15.962.437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DESARROLLO INSTITUCIONAL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720.000,0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88.229,7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631.770,3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325.564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ADMINISTRACION DEL PROGRAMA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970.000,0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477.380,6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492.619,4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AUDITORIAS FINANCIERA Y DE PROCEDIMIENTOS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230.000,0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113.986,1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116.013,9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31.296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OTROS COSTOS DEL PROGRAMA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1.408.479,1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387.175,4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1.021.303,8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28.400.000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9.671.048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18.728.951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16.319.297 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42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(*) Comprometido mediante convenios firmados con </a:t>
                      </a:r>
                      <a:r>
                        <a:rPr lang="es-ES" sz="9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Coejecutoras</a:t>
                      </a:r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(PIDS </a:t>
                      </a:r>
                      <a:r>
                        <a:rPr lang="es-ES" sz="9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yPE</a:t>
                      </a:r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). PMB con empresas constructoras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4292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4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Porcentaje ejecutado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74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Porcentaje comprometido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421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43313" y="142875"/>
            <a:ext cx="3714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NOMINA DE FUNCIONARIOS</a:t>
            </a:r>
            <a:endParaRPr lang="es-ES" dirty="0"/>
          </a:p>
        </p:txBody>
      </p:sp>
      <p:sp>
        <p:nvSpPr>
          <p:cNvPr id="25606" name="16 Rectángulo"/>
          <p:cNvSpPr>
            <a:spLocks noChangeArrowheads="1"/>
          </p:cNvSpPr>
          <p:nvPr/>
        </p:nvSpPr>
        <p:spPr bwMode="auto">
          <a:xfrm>
            <a:off x="3643313" y="2130425"/>
            <a:ext cx="2903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Acosta Lugo Celsa Amada</a:t>
            </a:r>
          </a:p>
        </p:txBody>
      </p:sp>
      <p:sp>
        <p:nvSpPr>
          <p:cNvPr id="25607" name="17 CuadroTexto"/>
          <p:cNvSpPr txBox="1">
            <a:spLocks noChangeArrowheads="1"/>
          </p:cNvSpPr>
          <p:nvPr/>
        </p:nvSpPr>
        <p:spPr bwMode="auto">
          <a:xfrm>
            <a:off x="4357688" y="1701800"/>
            <a:ext cx="1300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/>
              <a:t>GERENTE</a:t>
            </a:r>
          </a:p>
        </p:txBody>
      </p:sp>
      <p:sp>
        <p:nvSpPr>
          <p:cNvPr id="25608" name="18 CuadroTexto"/>
          <p:cNvSpPr txBox="1">
            <a:spLocks noChangeArrowheads="1"/>
          </p:cNvSpPr>
          <p:nvPr/>
        </p:nvSpPr>
        <p:spPr bwMode="auto">
          <a:xfrm>
            <a:off x="4214813" y="3059113"/>
            <a:ext cx="1668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/>
              <a:t>SECRETARÍA</a:t>
            </a:r>
          </a:p>
        </p:txBody>
      </p:sp>
      <p:sp>
        <p:nvSpPr>
          <p:cNvPr id="25609" name="19 Rectángulo"/>
          <p:cNvSpPr>
            <a:spLocks noChangeArrowheads="1"/>
          </p:cNvSpPr>
          <p:nvPr/>
        </p:nvSpPr>
        <p:spPr bwMode="auto">
          <a:xfrm>
            <a:off x="3143250" y="3559175"/>
            <a:ext cx="399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Reguera Rodríguez Cinthia Elizabeth</a:t>
            </a:r>
          </a:p>
        </p:txBody>
      </p:sp>
      <p:sp>
        <p:nvSpPr>
          <p:cNvPr id="25610" name="20 Rectángulo"/>
          <p:cNvSpPr>
            <a:spLocks noChangeArrowheads="1"/>
          </p:cNvSpPr>
          <p:nvPr/>
        </p:nvSpPr>
        <p:spPr bwMode="auto">
          <a:xfrm>
            <a:off x="3429000" y="3916363"/>
            <a:ext cx="337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Torres Cabrera Margaret Arnett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43313" y="142875"/>
            <a:ext cx="3714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NOMINA DE FUNCIONARIOS</a:t>
            </a:r>
            <a:endParaRPr lang="es-ES" dirty="0"/>
          </a:p>
        </p:txBody>
      </p:sp>
      <p:sp>
        <p:nvSpPr>
          <p:cNvPr id="26630" name="8 Rectángulo"/>
          <p:cNvSpPr>
            <a:spLocks noChangeArrowheads="1"/>
          </p:cNvSpPr>
          <p:nvPr/>
        </p:nvSpPr>
        <p:spPr bwMode="auto">
          <a:xfrm>
            <a:off x="3516313" y="1773238"/>
            <a:ext cx="2762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Acosta Cardozo Marina Rosalba</a:t>
            </a:r>
          </a:p>
        </p:txBody>
      </p:sp>
      <p:sp>
        <p:nvSpPr>
          <p:cNvPr id="26631" name="9 Rectángulo"/>
          <p:cNvSpPr>
            <a:spLocks noChangeArrowheads="1"/>
          </p:cNvSpPr>
          <p:nvPr/>
        </p:nvSpPr>
        <p:spPr bwMode="auto">
          <a:xfrm>
            <a:off x="3444875" y="4273550"/>
            <a:ext cx="2841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Cáceres Clemotte Francisco Ariel</a:t>
            </a:r>
          </a:p>
        </p:txBody>
      </p:sp>
      <p:sp>
        <p:nvSpPr>
          <p:cNvPr id="26632" name="10 Rectángulo"/>
          <p:cNvSpPr>
            <a:spLocks noChangeArrowheads="1"/>
          </p:cNvSpPr>
          <p:nvPr/>
        </p:nvSpPr>
        <p:spPr bwMode="auto">
          <a:xfrm>
            <a:off x="3587750" y="2987675"/>
            <a:ext cx="2614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Céspedes Añazco Julio Rafael</a:t>
            </a:r>
          </a:p>
        </p:txBody>
      </p:sp>
      <p:sp>
        <p:nvSpPr>
          <p:cNvPr id="26633" name="11 Rectángulo"/>
          <p:cNvSpPr>
            <a:spLocks noChangeArrowheads="1"/>
          </p:cNvSpPr>
          <p:nvPr/>
        </p:nvSpPr>
        <p:spPr bwMode="auto">
          <a:xfrm>
            <a:off x="3873500" y="3405188"/>
            <a:ext cx="2144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Espínola Giménez Jorge</a:t>
            </a:r>
          </a:p>
        </p:txBody>
      </p:sp>
      <p:sp>
        <p:nvSpPr>
          <p:cNvPr id="26634" name="12 Rectángulo"/>
          <p:cNvSpPr>
            <a:spLocks noChangeArrowheads="1"/>
          </p:cNvSpPr>
          <p:nvPr/>
        </p:nvSpPr>
        <p:spPr bwMode="auto">
          <a:xfrm>
            <a:off x="3516313" y="3833813"/>
            <a:ext cx="2513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Godoy Duarte Sinthia Raquel</a:t>
            </a:r>
          </a:p>
        </p:txBody>
      </p:sp>
      <p:sp>
        <p:nvSpPr>
          <p:cNvPr id="26635" name="13 Rectángulo"/>
          <p:cNvSpPr>
            <a:spLocks noChangeArrowheads="1"/>
          </p:cNvSpPr>
          <p:nvPr/>
        </p:nvSpPr>
        <p:spPr bwMode="auto">
          <a:xfrm>
            <a:off x="4302125" y="2619375"/>
            <a:ext cx="1558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Ponce Nieve Eva</a:t>
            </a:r>
          </a:p>
        </p:txBody>
      </p:sp>
      <p:sp>
        <p:nvSpPr>
          <p:cNvPr id="26636" name="14 Rectángulo"/>
          <p:cNvSpPr>
            <a:spLocks noChangeArrowheads="1"/>
          </p:cNvSpPr>
          <p:nvPr/>
        </p:nvSpPr>
        <p:spPr bwMode="auto">
          <a:xfrm>
            <a:off x="3587750" y="2201863"/>
            <a:ext cx="264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Sanabria Molas Maria Carolina</a:t>
            </a:r>
          </a:p>
        </p:txBody>
      </p:sp>
      <p:sp>
        <p:nvSpPr>
          <p:cNvPr id="26637" name="16 CuadroTexto"/>
          <p:cNvSpPr txBox="1">
            <a:spLocks noChangeArrowheads="1"/>
          </p:cNvSpPr>
          <p:nvPr/>
        </p:nvSpPr>
        <p:spPr bwMode="auto">
          <a:xfrm>
            <a:off x="2857500" y="1143000"/>
            <a:ext cx="4078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COORDINACION  ADMINISTRATIVA</a:t>
            </a:r>
          </a:p>
        </p:txBody>
      </p:sp>
      <p:sp>
        <p:nvSpPr>
          <p:cNvPr id="26638" name="17 Rectángulo"/>
          <p:cNvSpPr>
            <a:spLocks noChangeArrowheads="1"/>
          </p:cNvSpPr>
          <p:nvPr/>
        </p:nvSpPr>
        <p:spPr bwMode="auto">
          <a:xfrm>
            <a:off x="4445000" y="4714875"/>
            <a:ext cx="1225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es-PY" sz="1400">
                <a:solidFill>
                  <a:srgbClr val="000000"/>
                </a:solidFill>
              </a:rPr>
              <a:t>García Victor</a:t>
            </a:r>
          </a:p>
        </p:txBody>
      </p:sp>
      <p:sp>
        <p:nvSpPr>
          <p:cNvPr id="26639" name="18 Rectángulo"/>
          <p:cNvSpPr>
            <a:spLocks noChangeArrowheads="1"/>
          </p:cNvSpPr>
          <p:nvPr/>
        </p:nvSpPr>
        <p:spPr bwMode="auto">
          <a:xfrm>
            <a:off x="3659188" y="5072063"/>
            <a:ext cx="2573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Gómez Benítez Mirian Raquel</a:t>
            </a:r>
          </a:p>
        </p:txBody>
      </p:sp>
      <p:sp>
        <p:nvSpPr>
          <p:cNvPr id="26640" name="19 Rectángulo"/>
          <p:cNvSpPr>
            <a:spLocks noChangeArrowheads="1"/>
          </p:cNvSpPr>
          <p:nvPr/>
        </p:nvSpPr>
        <p:spPr bwMode="auto">
          <a:xfrm>
            <a:off x="4016375" y="5500688"/>
            <a:ext cx="2174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Ortiz Cáceres Juan Erico</a:t>
            </a:r>
          </a:p>
        </p:txBody>
      </p:sp>
      <p:sp>
        <p:nvSpPr>
          <p:cNvPr id="26641" name="20 Rectángulo"/>
          <p:cNvSpPr>
            <a:spLocks noChangeArrowheads="1"/>
          </p:cNvSpPr>
          <p:nvPr/>
        </p:nvSpPr>
        <p:spPr bwMode="auto">
          <a:xfrm>
            <a:off x="4230688" y="5929313"/>
            <a:ext cx="192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Villagra Carrillo Gloria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43313" y="142875"/>
            <a:ext cx="3714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NOMINA DE FUNCIONARIOS</a:t>
            </a:r>
            <a:endParaRPr lang="es-ES" dirty="0"/>
          </a:p>
        </p:txBody>
      </p:sp>
      <p:sp>
        <p:nvSpPr>
          <p:cNvPr id="27654" name="10 CuadroTexto"/>
          <p:cNvSpPr txBox="1">
            <a:spLocks noChangeArrowheads="1"/>
          </p:cNvSpPr>
          <p:nvPr/>
        </p:nvSpPr>
        <p:spPr bwMode="auto">
          <a:xfrm>
            <a:off x="3214688" y="1000125"/>
            <a:ext cx="3976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COORDINACION  DE PROYECTOS</a:t>
            </a:r>
          </a:p>
        </p:txBody>
      </p:sp>
      <p:sp>
        <p:nvSpPr>
          <p:cNvPr id="27655" name="11 Rectángulo"/>
          <p:cNvSpPr>
            <a:spLocks noChangeArrowheads="1"/>
          </p:cNvSpPr>
          <p:nvPr/>
        </p:nvSpPr>
        <p:spPr bwMode="auto">
          <a:xfrm>
            <a:off x="1785938" y="2978150"/>
            <a:ext cx="304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Zarnikowski Giménez Miryam María</a:t>
            </a:r>
          </a:p>
        </p:txBody>
      </p:sp>
      <p:sp>
        <p:nvSpPr>
          <p:cNvPr id="27656" name="12 Rectángulo"/>
          <p:cNvSpPr>
            <a:spLocks noChangeArrowheads="1"/>
          </p:cNvSpPr>
          <p:nvPr/>
        </p:nvSpPr>
        <p:spPr bwMode="auto">
          <a:xfrm>
            <a:off x="3571875" y="1571625"/>
            <a:ext cx="3275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/>
              <a:t>Riveros Cañete Daysi Malvina</a:t>
            </a:r>
          </a:p>
        </p:txBody>
      </p:sp>
      <p:sp>
        <p:nvSpPr>
          <p:cNvPr id="27657" name="13 Rectángulo"/>
          <p:cNvSpPr>
            <a:spLocks noChangeArrowheads="1"/>
          </p:cNvSpPr>
          <p:nvPr/>
        </p:nvSpPr>
        <p:spPr bwMode="auto">
          <a:xfrm>
            <a:off x="1785938" y="2620963"/>
            <a:ext cx="2182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Riveros Lourdes Mariana</a:t>
            </a:r>
          </a:p>
        </p:txBody>
      </p:sp>
      <p:sp>
        <p:nvSpPr>
          <p:cNvPr id="27658" name="14 Rectángulo"/>
          <p:cNvSpPr>
            <a:spLocks noChangeArrowheads="1"/>
          </p:cNvSpPr>
          <p:nvPr/>
        </p:nvSpPr>
        <p:spPr bwMode="auto">
          <a:xfrm>
            <a:off x="6072188" y="4500563"/>
            <a:ext cx="2414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Arrúa Gómez Chintya Paola</a:t>
            </a:r>
          </a:p>
        </p:txBody>
      </p:sp>
      <p:sp>
        <p:nvSpPr>
          <p:cNvPr id="27659" name="21 Rectángulo"/>
          <p:cNvSpPr>
            <a:spLocks noChangeArrowheads="1"/>
          </p:cNvSpPr>
          <p:nvPr/>
        </p:nvSpPr>
        <p:spPr bwMode="auto">
          <a:xfrm>
            <a:off x="1785938" y="3313113"/>
            <a:ext cx="2630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Carballo Valdez Norma Beatriz</a:t>
            </a:r>
          </a:p>
        </p:txBody>
      </p:sp>
      <p:sp>
        <p:nvSpPr>
          <p:cNvPr id="27660" name="22 Rectángulo"/>
          <p:cNvSpPr>
            <a:spLocks noChangeArrowheads="1"/>
          </p:cNvSpPr>
          <p:nvPr/>
        </p:nvSpPr>
        <p:spPr bwMode="auto">
          <a:xfrm>
            <a:off x="1785938" y="3621088"/>
            <a:ext cx="299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Castellano Agüero Teresa de Jesús</a:t>
            </a:r>
          </a:p>
        </p:txBody>
      </p:sp>
      <p:sp>
        <p:nvSpPr>
          <p:cNvPr id="27661" name="23 Rectángulo"/>
          <p:cNvSpPr>
            <a:spLocks noChangeArrowheads="1"/>
          </p:cNvSpPr>
          <p:nvPr/>
        </p:nvSpPr>
        <p:spPr bwMode="auto">
          <a:xfrm>
            <a:off x="1785938" y="3956050"/>
            <a:ext cx="2554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Espínola Cantero Julio Rafael</a:t>
            </a:r>
          </a:p>
        </p:txBody>
      </p:sp>
      <p:sp>
        <p:nvSpPr>
          <p:cNvPr id="27662" name="24 Rectángulo"/>
          <p:cNvSpPr>
            <a:spLocks noChangeArrowheads="1"/>
          </p:cNvSpPr>
          <p:nvPr/>
        </p:nvSpPr>
        <p:spPr bwMode="auto">
          <a:xfrm>
            <a:off x="1785938" y="4335463"/>
            <a:ext cx="2689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González Garay Karina Vanesa</a:t>
            </a:r>
          </a:p>
        </p:txBody>
      </p:sp>
      <p:sp>
        <p:nvSpPr>
          <p:cNvPr id="27663" name="25 Rectángulo"/>
          <p:cNvSpPr>
            <a:spLocks noChangeArrowheads="1"/>
          </p:cNvSpPr>
          <p:nvPr/>
        </p:nvSpPr>
        <p:spPr bwMode="auto">
          <a:xfrm>
            <a:off x="1785938" y="4670425"/>
            <a:ext cx="191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Grance Fátima Yudith</a:t>
            </a:r>
          </a:p>
        </p:txBody>
      </p:sp>
      <p:sp>
        <p:nvSpPr>
          <p:cNvPr id="27664" name="26 Rectángulo"/>
          <p:cNvSpPr>
            <a:spLocks noChangeArrowheads="1"/>
          </p:cNvSpPr>
          <p:nvPr/>
        </p:nvSpPr>
        <p:spPr bwMode="auto">
          <a:xfrm>
            <a:off x="6072188" y="2928938"/>
            <a:ext cx="2581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Lezcano Martínez Luz Marilda</a:t>
            </a:r>
          </a:p>
        </p:txBody>
      </p:sp>
      <p:sp>
        <p:nvSpPr>
          <p:cNvPr id="27665" name="27 Rectángulo"/>
          <p:cNvSpPr>
            <a:spLocks noChangeArrowheads="1"/>
          </p:cNvSpPr>
          <p:nvPr/>
        </p:nvSpPr>
        <p:spPr bwMode="auto">
          <a:xfrm>
            <a:off x="6072188" y="3357563"/>
            <a:ext cx="2341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López Villalba Mirna Estela</a:t>
            </a:r>
          </a:p>
        </p:txBody>
      </p:sp>
      <p:sp>
        <p:nvSpPr>
          <p:cNvPr id="27666" name="28 Rectángulo"/>
          <p:cNvSpPr>
            <a:spLocks noChangeArrowheads="1"/>
          </p:cNvSpPr>
          <p:nvPr/>
        </p:nvSpPr>
        <p:spPr bwMode="auto">
          <a:xfrm>
            <a:off x="1785938" y="5049838"/>
            <a:ext cx="3379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Maidana de Alvarenga Nilda Clementina</a:t>
            </a:r>
          </a:p>
        </p:txBody>
      </p:sp>
      <p:sp>
        <p:nvSpPr>
          <p:cNvPr id="27667" name="29 Rectángulo"/>
          <p:cNvSpPr>
            <a:spLocks noChangeArrowheads="1"/>
          </p:cNvSpPr>
          <p:nvPr/>
        </p:nvSpPr>
        <p:spPr bwMode="auto">
          <a:xfrm>
            <a:off x="6072188" y="3786188"/>
            <a:ext cx="2828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Martin Maldonado Rocío Marlene</a:t>
            </a:r>
          </a:p>
        </p:txBody>
      </p:sp>
      <p:sp>
        <p:nvSpPr>
          <p:cNvPr id="27668" name="30 Rectángulo"/>
          <p:cNvSpPr>
            <a:spLocks noChangeArrowheads="1"/>
          </p:cNvSpPr>
          <p:nvPr/>
        </p:nvSpPr>
        <p:spPr bwMode="auto">
          <a:xfrm>
            <a:off x="6072188" y="2571750"/>
            <a:ext cx="182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Medina Edgar Javier</a:t>
            </a:r>
          </a:p>
        </p:txBody>
      </p:sp>
      <p:sp>
        <p:nvSpPr>
          <p:cNvPr id="27669" name="31 Rectángulo"/>
          <p:cNvSpPr>
            <a:spLocks noChangeArrowheads="1"/>
          </p:cNvSpPr>
          <p:nvPr/>
        </p:nvSpPr>
        <p:spPr bwMode="auto">
          <a:xfrm>
            <a:off x="6072188" y="4143375"/>
            <a:ext cx="2554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Zarza Paredes Gladys Emilce</a:t>
            </a:r>
          </a:p>
        </p:txBody>
      </p:sp>
      <p:sp>
        <p:nvSpPr>
          <p:cNvPr id="27670" name="32 CuadroTexto"/>
          <p:cNvSpPr txBox="1">
            <a:spLocks noChangeArrowheads="1"/>
          </p:cNvSpPr>
          <p:nvPr/>
        </p:nvSpPr>
        <p:spPr bwMode="auto">
          <a:xfrm>
            <a:off x="2571750" y="2214563"/>
            <a:ext cx="49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PE</a:t>
            </a:r>
          </a:p>
        </p:txBody>
      </p:sp>
      <p:sp>
        <p:nvSpPr>
          <p:cNvPr id="27671" name="33 CuadroTexto"/>
          <p:cNvSpPr txBox="1">
            <a:spLocks noChangeArrowheads="1"/>
          </p:cNvSpPr>
          <p:nvPr/>
        </p:nvSpPr>
        <p:spPr bwMode="auto">
          <a:xfrm>
            <a:off x="6643688" y="2143125"/>
            <a:ext cx="72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PIDS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43313" y="142875"/>
            <a:ext cx="3714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NOMINA DE FUNCIONARIOS</a:t>
            </a:r>
            <a:endParaRPr lang="es-ES" dirty="0"/>
          </a:p>
        </p:txBody>
      </p:sp>
      <p:sp>
        <p:nvSpPr>
          <p:cNvPr id="28678" name="10 CuadroTexto"/>
          <p:cNvSpPr txBox="1">
            <a:spLocks noChangeArrowheads="1"/>
          </p:cNvSpPr>
          <p:nvPr/>
        </p:nvSpPr>
        <p:spPr bwMode="auto">
          <a:xfrm>
            <a:off x="4643438" y="1357313"/>
            <a:ext cx="696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PMB</a:t>
            </a:r>
          </a:p>
        </p:txBody>
      </p:sp>
      <p:sp>
        <p:nvSpPr>
          <p:cNvPr id="28679" name="16 Rectángulo"/>
          <p:cNvSpPr>
            <a:spLocks noChangeArrowheads="1"/>
          </p:cNvSpPr>
          <p:nvPr/>
        </p:nvSpPr>
        <p:spPr bwMode="auto">
          <a:xfrm>
            <a:off x="3643313" y="2214563"/>
            <a:ext cx="2263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Cabral Fretes Maria Stella</a:t>
            </a:r>
          </a:p>
        </p:txBody>
      </p:sp>
      <p:sp>
        <p:nvSpPr>
          <p:cNvPr id="28680" name="17 Rectángulo"/>
          <p:cNvSpPr>
            <a:spLocks noChangeArrowheads="1"/>
          </p:cNvSpPr>
          <p:nvPr/>
        </p:nvSpPr>
        <p:spPr bwMode="auto">
          <a:xfrm>
            <a:off x="3571875" y="2571750"/>
            <a:ext cx="2587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Cáceres Achinelli Sally Cecilia</a:t>
            </a:r>
          </a:p>
        </p:txBody>
      </p:sp>
      <p:sp>
        <p:nvSpPr>
          <p:cNvPr id="28681" name="18 Rectángulo"/>
          <p:cNvSpPr>
            <a:spLocks noChangeArrowheads="1"/>
          </p:cNvSpPr>
          <p:nvPr/>
        </p:nvSpPr>
        <p:spPr bwMode="auto">
          <a:xfrm>
            <a:off x="3500438" y="1857375"/>
            <a:ext cx="2720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Colmán Duarte Maria Mercedes</a:t>
            </a:r>
          </a:p>
        </p:txBody>
      </p:sp>
      <p:sp>
        <p:nvSpPr>
          <p:cNvPr id="28682" name="19 Rectángulo"/>
          <p:cNvSpPr>
            <a:spLocks noChangeArrowheads="1"/>
          </p:cNvSpPr>
          <p:nvPr/>
        </p:nvSpPr>
        <p:spPr bwMode="auto">
          <a:xfrm>
            <a:off x="3643313" y="2928938"/>
            <a:ext cx="2376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Escobar Acosta Stella Mary</a:t>
            </a:r>
          </a:p>
        </p:txBody>
      </p:sp>
      <p:sp>
        <p:nvSpPr>
          <p:cNvPr id="28683" name="20 Rectángulo"/>
          <p:cNvSpPr>
            <a:spLocks noChangeArrowheads="1"/>
          </p:cNvSpPr>
          <p:nvPr/>
        </p:nvSpPr>
        <p:spPr bwMode="auto">
          <a:xfrm>
            <a:off x="3571875" y="3286125"/>
            <a:ext cx="2693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González Giubi Venus Atanacia</a:t>
            </a:r>
          </a:p>
        </p:txBody>
      </p:sp>
      <p:sp>
        <p:nvSpPr>
          <p:cNvPr id="28684" name="21 Rectángulo"/>
          <p:cNvSpPr>
            <a:spLocks noChangeArrowheads="1"/>
          </p:cNvSpPr>
          <p:nvPr/>
        </p:nvSpPr>
        <p:spPr bwMode="auto">
          <a:xfrm>
            <a:off x="3714750" y="3714750"/>
            <a:ext cx="2630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Barúa Insaurralde Maria Gloria</a:t>
            </a:r>
          </a:p>
        </p:txBody>
      </p:sp>
      <p:sp>
        <p:nvSpPr>
          <p:cNvPr id="28685" name="22 Rectángulo"/>
          <p:cNvSpPr>
            <a:spLocks noChangeArrowheads="1"/>
          </p:cNvSpPr>
          <p:nvPr/>
        </p:nvSpPr>
        <p:spPr bwMode="auto">
          <a:xfrm>
            <a:off x="4357688" y="4071938"/>
            <a:ext cx="1379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Cinthya Gadea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643313" y="142875"/>
            <a:ext cx="37147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NOMINA DE FUNCIONARIOS</a:t>
            </a:r>
            <a:endParaRPr lang="es-ES" dirty="0"/>
          </a:p>
        </p:txBody>
      </p:sp>
      <p:sp>
        <p:nvSpPr>
          <p:cNvPr id="29702" name="10 CuadroTexto"/>
          <p:cNvSpPr txBox="1">
            <a:spLocks noChangeArrowheads="1"/>
          </p:cNvSpPr>
          <p:nvPr/>
        </p:nvSpPr>
        <p:spPr bwMode="auto">
          <a:xfrm>
            <a:off x="3786188" y="1214438"/>
            <a:ext cx="1782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b="1">
                <a:solidFill>
                  <a:srgbClr val="0000FF"/>
                </a:solidFill>
              </a:rPr>
              <a:t>INFORMATICA</a:t>
            </a:r>
          </a:p>
        </p:txBody>
      </p:sp>
      <p:sp>
        <p:nvSpPr>
          <p:cNvPr id="29703" name="13 Rectángulo"/>
          <p:cNvSpPr>
            <a:spLocks noChangeArrowheads="1"/>
          </p:cNvSpPr>
          <p:nvPr/>
        </p:nvSpPr>
        <p:spPr bwMode="auto">
          <a:xfrm>
            <a:off x="3429000" y="1857375"/>
            <a:ext cx="2751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Fernández Peralta Juan de Dios</a:t>
            </a:r>
          </a:p>
        </p:txBody>
      </p:sp>
      <p:sp>
        <p:nvSpPr>
          <p:cNvPr id="29704" name="14 Rectángulo"/>
          <p:cNvSpPr>
            <a:spLocks noChangeArrowheads="1"/>
          </p:cNvSpPr>
          <p:nvPr/>
        </p:nvSpPr>
        <p:spPr bwMode="auto">
          <a:xfrm>
            <a:off x="3571875" y="2357438"/>
            <a:ext cx="2435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Soto Adorno Christian David</a:t>
            </a:r>
          </a:p>
        </p:txBody>
      </p:sp>
      <p:sp>
        <p:nvSpPr>
          <p:cNvPr id="29705" name="15 Rectángulo"/>
          <p:cNvSpPr>
            <a:spLocks noChangeArrowheads="1"/>
          </p:cNvSpPr>
          <p:nvPr/>
        </p:nvSpPr>
        <p:spPr bwMode="auto">
          <a:xfrm>
            <a:off x="3500438" y="2786063"/>
            <a:ext cx="2433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López Vergara Luis Osvaldo</a:t>
            </a:r>
          </a:p>
        </p:txBody>
      </p:sp>
      <p:sp>
        <p:nvSpPr>
          <p:cNvPr id="29706" name="23 Rectángulo"/>
          <p:cNvSpPr>
            <a:spLocks noChangeArrowheads="1"/>
          </p:cNvSpPr>
          <p:nvPr/>
        </p:nvSpPr>
        <p:spPr bwMode="auto">
          <a:xfrm>
            <a:off x="3500438" y="3286125"/>
            <a:ext cx="246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PY" sz="1400"/>
              <a:t>Velázquez Ojeda Mario José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1785938" y="2071688"/>
            <a:ext cx="72151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El Ministro Secretario  Ejecutivo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Víctor Rivarola</a:t>
            </a:r>
          </a:p>
          <a:p>
            <a:pPr algn="ctr" eaLnBrk="0" hangingPunct="0"/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i="1">
                <a:ea typeface="Calibri" pitchFamily="34" charset="0"/>
                <a:cs typeface="Arial" charset="0"/>
              </a:rPr>
              <a:t>Tiene el agrado de invitar a usted(es) al inicio oficial de las</a:t>
            </a:r>
          </a:p>
          <a:p>
            <a:pPr eaLnBrk="0" hangingPunct="0"/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Obras del componente físico del Proyecto de Mejoramiento de Barrios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del Programa Paraguayo de Inversiones-Segunda Fase (PROPAIS II),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En el barrio Kamba Cuá de Fernando de la Mora.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endParaRPr lang="es-ES" sz="1600" i="1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i="1">
                <a:ea typeface="Calibri" pitchFamily="34" charset="0"/>
                <a:cs typeface="Arial" charset="0"/>
              </a:rPr>
              <a:t>El acto será a las 16.00 horas, del jueves 8 de noviembre del corriente  año,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i="1">
                <a:ea typeface="Calibri" pitchFamily="34" charset="0"/>
                <a:cs typeface="Arial" charset="0"/>
              </a:rPr>
              <a:t>en la plaza municipal del barrio Kamba Cuá y contará con la presencia del</a:t>
            </a:r>
            <a:r>
              <a:rPr lang="es-ES" sz="1600" b="1" i="1">
                <a:ea typeface="Calibri" pitchFamily="34" charset="0"/>
                <a:cs typeface="Arial" charset="0"/>
              </a:rPr>
              <a:t> Excelentísimo Señor Presidente de la República 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es-ES" sz="1600" b="1" i="1">
                <a:ea typeface="Calibri" pitchFamily="34" charset="0"/>
                <a:cs typeface="Arial" charset="0"/>
              </a:rPr>
              <a:t>Don Federico Franco</a:t>
            </a:r>
            <a:endParaRPr lang="es-PY" sz="1600">
              <a:ea typeface="Calibri" pitchFamily="34" charset="0"/>
              <a:cs typeface="Arial" charset="0"/>
            </a:endParaRPr>
          </a:p>
          <a:p>
            <a:pPr algn="r" eaLnBrk="0" hangingPunct="0"/>
            <a:r>
              <a:rPr lang="es-ES" sz="1600" i="1">
                <a:ea typeface="Calibri" pitchFamily="34" charset="0"/>
                <a:cs typeface="Arial" charset="0"/>
              </a:rPr>
              <a:t>    							Fernando de la Mora 2.012</a:t>
            </a:r>
            <a:endParaRPr lang="es-PY" sz="1600">
              <a:ea typeface="Calibri" pitchFamily="34" charset="0"/>
              <a:cs typeface="Arial" charset="0"/>
            </a:endParaRPr>
          </a:p>
          <a:p>
            <a:pPr eaLnBrk="0" hangingPunct="0"/>
            <a:endParaRPr lang="es-PY" sz="1600">
              <a:ea typeface="Calibri" pitchFamily="34" charset="0"/>
              <a:cs typeface="Arial" charset="0"/>
            </a:endParaRPr>
          </a:p>
        </p:txBody>
      </p:sp>
      <p:pic>
        <p:nvPicPr>
          <p:cNvPr id="30726" name="Picture 7" descr="logo propais I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9538" y="792163"/>
            <a:ext cx="19939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Imagen 2" descr="\\192.168.101.99\compartir\SAS\sas_bander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657225"/>
            <a:ext cx="153352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Imagen 1" descr="\\192.168.101.99\compartir\SAS\viva_gener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50" y="714375"/>
            <a:ext cx="1651000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762000"/>
            <a:ext cx="7080250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es-E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Objetivo General del Programa</a:t>
            </a:r>
          </a:p>
        </p:txBody>
      </p:sp>
      <p:sp>
        <p:nvSpPr>
          <p:cNvPr id="410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35150" y="2362200"/>
            <a:ext cx="6769100" cy="3733800"/>
          </a:xfrm>
          <a:noFill/>
        </p:spPr>
        <p:txBody>
          <a:bodyPr/>
          <a:lstStyle/>
          <a:p>
            <a:pPr algn="just" eaLnBrk="1" hangingPunct="1">
              <a:buClr>
                <a:schemeClr val="accent2"/>
              </a:buClr>
              <a:buSzPct val="80000"/>
            </a:pPr>
            <a:r>
              <a:rPr lang="es-ES" sz="2800" smtClean="0"/>
              <a:t>Mejorar la calidad de vida de la población en situación</a:t>
            </a:r>
            <a:r>
              <a:rPr lang="es-MX" sz="2800" smtClean="0"/>
              <a:t> </a:t>
            </a:r>
            <a:r>
              <a:rPr lang="es-ES" sz="2800" smtClean="0"/>
              <a:t>de pobreza y reducir los riesgos de los grupos vulnerables en Paraguay, buscando su incorporación social y económica </a:t>
            </a:r>
            <a:r>
              <a:rPr lang="es-MX" sz="2800" smtClean="0"/>
              <a:t>integral </a:t>
            </a:r>
            <a:r>
              <a:rPr lang="es-ES" sz="2800" smtClean="0"/>
              <a:t>a la sociedad.</a:t>
            </a:r>
          </a:p>
          <a:p>
            <a:pPr eaLnBrk="1" hangingPunct="1"/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5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31749" name="4 CuadroTexto"/>
          <p:cNvSpPr txBox="1">
            <a:spLocks noChangeArrowheads="1"/>
          </p:cNvSpPr>
          <p:nvPr/>
        </p:nvSpPr>
        <p:spPr bwMode="auto">
          <a:xfrm>
            <a:off x="2786063" y="2786063"/>
            <a:ext cx="5456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000" b="1"/>
              <a:t>MUCHAS GRACIAS!!!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1763713" y="833438"/>
            <a:ext cx="7151687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es-MX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Grupos vulnerables</a:t>
            </a:r>
            <a:r>
              <a:rPr lang="es-E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63713" y="1773238"/>
            <a:ext cx="7007225" cy="3733800"/>
          </a:xfrm>
          <a:noFill/>
        </p:spPr>
        <p:txBody>
          <a:bodyPr/>
          <a:lstStyle/>
          <a:p>
            <a:pPr eaLnBrk="1" hangingPunct="1"/>
            <a:r>
              <a:rPr lang="es-MX" sz="2800" smtClean="0"/>
              <a:t> Mujeres jefas de hogar</a:t>
            </a:r>
          </a:p>
          <a:p>
            <a:pPr eaLnBrk="1" hangingPunct="1"/>
            <a:r>
              <a:rPr lang="es-MX" sz="2800" smtClean="0"/>
              <a:t> Niños, adolescentes y jóvenes en situación     de riesgo.</a:t>
            </a:r>
            <a:endParaRPr lang="es-ES" sz="2800" smtClean="0"/>
          </a:p>
          <a:p>
            <a:pPr eaLnBrk="1" hangingPunct="1"/>
            <a:r>
              <a:rPr lang="es-MX" sz="2800" smtClean="0"/>
              <a:t> Adultos mayores</a:t>
            </a:r>
          </a:p>
          <a:p>
            <a:pPr eaLnBrk="1" hangingPunct="1"/>
            <a:r>
              <a:rPr lang="es-MX" sz="2800" smtClean="0"/>
              <a:t> Comunidades indígenas</a:t>
            </a:r>
            <a:endParaRPr lang="es-ES" sz="2800" smtClean="0"/>
          </a:p>
          <a:p>
            <a:pPr eaLnBrk="1" hangingPunct="1"/>
            <a:r>
              <a:rPr lang="es-MX" sz="2800" smtClean="0"/>
              <a:t> Personas con capacidades diferentes</a:t>
            </a:r>
          </a:p>
          <a:p>
            <a:pPr eaLnBrk="1" hangingPunct="1"/>
            <a:r>
              <a:rPr lang="es-MX" sz="2800" smtClean="0"/>
              <a:t> Jóvenes desempleados y sub - empleados</a:t>
            </a:r>
            <a:endParaRPr lang="es-ES" sz="2800" smtClean="0"/>
          </a:p>
          <a:p>
            <a:pPr eaLnBrk="1" hangingPunct="1"/>
            <a:endParaRPr lang="es-ES" sz="2800" smtClean="0"/>
          </a:p>
          <a:p>
            <a:pPr eaLnBrk="1" hangingPunct="1">
              <a:lnSpc>
                <a:spcPct val="80000"/>
              </a:lnSpc>
            </a:pP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1908175" y="549275"/>
            <a:ext cx="7007225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es-MX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08175" y="2492375"/>
            <a:ext cx="7007225" cy="3733800"/>
          </a:xfrm>
          <a:noFill/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s-MX" sz="2800" b="1" i="1" smtClean="0"/>
              <a:t>	FINANCIAMIENTO DE PROYECTOS SOCIALES</a:t>
            </a:r>
            <a:endParaRPr lang="es-ES" sz="2800" b="1" i="1" smtClean="0"/>
          </a:p>
          <a:p>
            <a:pPr marL="533400" indent="-533400" eaLnBrk="1" hangingPunct="1"/>
            <a:endParaRPr lang="es-MX" sz="2800" b="1" i="1" smtClean="0"/>
          </a:p>
          <a:p>
            <a:pPr marL="533400" indent="-533400" eaLnBrk="1" hangingPunct="1">
              <a:buFontTx/>
              <a:buNone/>
            </a:pPr>
            <a:r>
              <a:rPr lang="es-MX" sz="2800" b="1" i="1" smtClean="0"/>
              <a:t>	DESARROLLO INSTITUCIONAL</a:t>
            </a:r>
          </a:p>
          <a:p>
            <a:pPr marL="533400" indent="-533400" eaLnBrk="1" hangingPunct="1">
              <a:buFontTx/>
              <a:buNone/>
            </a:pPr>
            <a:endParaRPr lang="es-ES" sz="2800" smtClean="0"/>
          </a:p>
        </p:txBody>
      </p:sp>
      <p:sp>
        <p:nvSpPr>
          <p:cNvPr id="6151" name="Oval 9"/>
          <p:cNvSpPr>
            <a:spLocks noChangeArrowheads="1"/>
          </p:cNvSpPr>
          <p:nvPr/>
        </p:nvSpPr>
        <p:spPr bwMode="auto">
          <a:xfrm>
            <a:off x="2051050" y="2622550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143108" y="4071942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576263"/>
            <a:ext cx="7080250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es-MX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78000" y="2176463"/>
            <a:ext cx="6754813" cy="3875087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es-MX" sz="2000" b="1" i="1" smtClean="0"/>
              <a:t>Financiamiento de Proyectos Sociales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MX" sz="2000" b="1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MX" sz="1800" b="1" smtClean="0"/>
              <a:t>	  Proyecto Piloto de Mejoramiento de Barrios PMB 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s-MX" sz="1600" b="1" smtClean="0"/>
              <a:t>    Dirigidos a poblaciones en situación de pobreza en barrios urbano marginales, de las ciudades de Asunción, Luque, Fdo. de la Mora y San Lorenzo.</a:t>
            </a:r>
          </a:p>
          <a:p>
            <a:pPr lvl="1" eaLnBrk="1" hangingPunct="1">
              <a:lnSpc>
                <a:spcPct val="80000"/>
              </a:lnSpc>
            </a:pPr>
            <a:endParaRPr lang="es-MX" sz="1600" b="1" smtClean="0"/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s-MX" sz="1800" b="1" smtClean="0"/>
              <a:t>Planes Integrales de Desarrollo Social y Transferencia  Monetaria con Corresponsabilidades (TMC). PIDS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s-MX" sz="1600" b="1" smtClean="0"/>
              <a:t>	Dirigidos a poblaciones en situación de pobreza en áreas rurales y peri urbanas, previa focalización de la SAS.</a:t>
            </a:r>
          </a:p>
          <a:p>
            <a:pPr lvl="1" algn="just" eaLnBrk="1" hangingPunct="1">
              <a:lnSpc>
                <a:spcPct val="80000"/>
              </a:lnSpc>
            </a:pPr>
            <a:endParaRPr lang="es-MX" sz="1600" b="1" smtClean="0"/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s-MX" sz="1800" b="1" smtClean="0"/>
              <a:t>Proyectos Específicos para grupos vulnerables.</a:t>
            </a:r>
            <a:r>
              <a:rPr lang="es-MX" sz="1800" smtClean="0"/>
              <a:t> </a:t>
            </a:r>
            <a:r>
              <a:rPr lang="es-MX" sz="1800" b="1" smtClean="0"/>
              <a:t>PE</a:t>
            </a:r>
          </a:p>
          <a:p>
            <a:pPr lvl="1" algn="just" eaLnBrk="1" hangingPunct="1">
              <a:lnSpc>
                <a:spcPct val="80000"/>
              </a:lnSpc>
              <a:buFontTx/>
              <a:buNone/>
            </a:pPr>
            <a:r>
              <a:rPr lang="es-MX" sz="1600" b="1" smtClean="0"/>
              <a:t>	Dirigidos a grupos vulnerables  y en situación de pobreza.</a:t>
            </a:r>
            <a:endParaRPr lang="es-ES" sz="1600" b="1" smtClean="0"/>
          </a:p>
          <a:p>
            <a:pPr lvl="1" algn="just" eaLnBrk="1" hangingPunct="1">
              <a:lnSpc>
                <a:spcPct val="80000"/>
              </a:lnSpc>
            </a:pPr>
            <a:endParaRPr lang="es-MX" sz="1600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s-ES" sz="1200" smtClean="0"/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 bwMode="auto">
          <a:xfrm>
            <a:off x="1857375" y="571500"/>
            <a:ext cx="7080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s-MX" sz="40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Componentes del Programa</a:t>
            </a:r>
            <a:endParaRPr lang="es-ES" sz="4000" kern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000232" y="2857496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000232" y="3929066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000232" y="5143512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 rot="-5400000">
            <a:off x="-567532" y="2567782"/>
            <a:ext cx="2690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1992313" y="642938"/>
            <a:ext cx="7151687" cy="1143000"/>
          </a:xfrm>
        </p:spPr>
        <p:txBody>
          <a:bodyPr anchor="b"/>
          <a:lstStyle/>
          <a:p>
            <a:pPr eaLnBrk="1" hangingPunct="1">
              <a:defRPr/>
            </a:pPr>
            <a:r>
              <a:rPr lang="es-MX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Componentes del Programa</a:t>
            </a:r>
            <a:endParaRPr lang="es-ES" sz="4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63713" y="2205038"/>
            <a:ext cx="7151687" cy="3733800"/>
          </a:xfrm>
          <a:noFill/>
        </p:spPr>
        <p:txBody>
          <a:bodyPr/>
          <a:lstStyle/>
          <a:p>
            <a:pPr algn="just" eaLnBrk="1" hangingPunct="1"/>
            <a:endParaRPr lang="es-MX" sz="2000" b="1" i="1" smtClean="0"/>
          </a:p>
          <a:p>
            <a:pPr algn="just" eaLnBrk="1" hangingPunct="1">
              <a:buFontTx/>
              <a:buNone/>
            </a:pPr>
            <a:r>
              <a:rPr lang="es-MX" sz="2000" b="1" i="1" smtClean="0"/>
              <a:t>2. Desarrollo Institucional</a:t>
            </a:r>
          </a:p>
          <a:p>
            <a:pPr algn="just" eaLnBrk="1" hangingPunct="1"/>
            <a:endParaRPr lang="es-MX" sz="2000" b="1" i="1" smtClean="0"/>
          </a:p>
          <a:p>
            <a:pPr lvl="1" algn="just" eaLnBrk="1" hangingPunct="1">
              <a:buFontTx/>
              <a:buNone/>
            </a:pPr>
            <a:r>
              <a:rPr lang="es-MX" sz="2000" smtClean="0"/>
              <a:t>	Apoyo  para el desarrollo de políticas sociales y fortalecimiento de la gestión social de los gobiernos locales.</a:t>
            </a:r>
          </a:p>
          <a:p>
            <a:pPr lvl="1" algn="just" eaLnBrk="1" hangingPunct="1">
              <a:buFontTx/>
              <a:buNone/>
            </a:pPr>
            <a:endParaRPr lang="es-MX" sz="2000" smtClean="0"/>
          </a:p>
          <a:p>
            <a:pPr lvl="1" algn="just" eaLnBrk="1" hangingPunct="1">
              <a:buFontTx/>
              <a:buNone/>
            </a:pPr>
            <a:r>
              <a:rPr lang="es-MX" sz="2000" smtClean="0"/>
              <a:t>	Capacitación de recursos humanos: SAS, instituciones del sector social, ONGs, OSC y Comunidades</a:t>
            </a:r>
          </a:p>
          <a:p>
            <a:pPr algn="just" eaLnBrk="1" hangingPunct="1">
              <a:buFontTx/>
              <a:buNone/>
            </a:pPr>
            <a:endParaRPr lang="es-ES" sz="2000" b="1" i="1" smtClean="0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143108" y="3429000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14546" y="4714884"/>
            <a:ext cx="215900" cy="217488"/>
          </a:xfrm>
          <a:prstGeom prst="ellipse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P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 rot="-5400000">
            <a:off x="-567531" y="2639219"/>
            <a:ext cx="26908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graphicFrame>
        <p:nvGraphicFramePr>
          <p:cNvPr id="11319" name="Group 55"/>
          <p:cNvGraphicFramePr>
            <a:graphicFrameLocks noGrp="1"/>
          </p:cNvGraphicFramePr>
          <p:nvPr>
            <p:ph/>
          </p:nvPr>
        </p:nvGraphicFramePr>
        <p:xfrm>
          <a:off x="1763713" y="2420938"/>
          <a:ext cx="7082154" cy="4326891"/>
        </p:xfrm>
        <a:graphic>
          <a:graphicData uri="http://schemas.openxmlformats.org/drawingml/2006/table">
            <a:tbl>
              <a:tblPr/>
              <a:tblGrid>
                <a:gridCol w="4502150"/>
                <a:gridCol w="1427162"/>
                <a:gridCol w="208280"/>
                <a:gridCol w="944562"/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Componentes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Financiamiento de Proyectos Sociales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23,36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7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PIDS (*)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(*) 9,00 para TMC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14,03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3,08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6,25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Desarrollo Institucional (SAS)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43" name="Text Box 50"/>
          <p:cNvSpPr txBox="1">
            <a:spLocks noChangeArrowheads="1"/>
          </p:cNvSpPr>
          <p:nvPr/>
        </p:nvSpPr>
        <p:spPr bwMode="auto">
          <a:xfrm>
            <a:off x="1979613" y="260350"/>
            <a:ext cx="6559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>
                <a:solidFill>
                  <a:schemeClr val="tx2"/>
                </a:solidFill>
                <a:latin typeface="Verdana" pitchFamily="34" charset="0"/>
              </a:rPr>
              <a:t>Costos del Programa</a:t>
            </a:r>
            <a:br>
              <a:rPr lang="es-ES" sz="2400" b="1">
                <a:solidFill>
                  <a:schemeClr val="tx2"/>
                </a:solidFill>
                <a:latin typeface="Verdana" pitchFamily="34" charset="0"/>
              </a:rPr>
            </a:br>
            <a:r>
              <a:rPr lang="es-ES" sz="2400" b="1">
                <a:solidFill>
                  <a:schemeClr val="tx2"/>
                </a:solidFill>
                <a:latin typeface="Verdana" pitchFamily="34" charset="0"/>
              </a:rPr>
              <a:t>(millones de US$)</a:t>
            </a:r>
          </a:p>
        </p:txBody>
      </p:sp>
      <p:sp>
        <p:nvSpPr>
          <p:cNvPr id="9244" name="Text Box 52"/>
          <p:cNvSpPr txBox="1">
            <a:spLocks noChangeArrowheads="1"/>
          </p:cNvSpPr>
          <p:nvPr/>
        </p:nvSpPr>
        <p:spPr bwMode="auto">
          <a:xfrm>
            <a:off x="1816100" y="1289050"/>
            <a:ext cx="5505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/>
              <a:t>Monto total del Programa  :  USD  33.000.000</a:t>
            </a:r>
          </a:p>
          <a:p>
            <a:r>
              <a:rPr lang="es-ES_tradnl" b="1"/>
              <a:t>Préstamo BID                      :  USD  28.400.000</a:t>
            </a:r>
          </a:p>
          <a:p>
            <a:r>
              <a:rPr lang="es-ES_tradnl" b="1"/>
              <a:t>Aporte Local                        :  USD    4.600.000</a:t>
            </a:r>
            <a:r>
              <a:rPr lang="es-ES_tradnl"/>
              <a:t>       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30588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 rot="-5400000">
            <a:off x="-567531" y="2639219"/>
            <a:ext cx="26908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9600" b="1">
                <a:solidFill>
                  <a:srgbClr val="CC66FF"/>
                </a:solidFill>
              </a:rPr>
              <a:t>SAS</a:t>
            </a:r>
            <a:endParaRPr lang="es-ES" sz="9600" b="1">
              <a:solidFill>
                <a:srgbClr val="CC66FF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 rot="-5400000">
            <a:off x="626269" y="586581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/>
            <a:r>
              <a:rPr lang="es-ES_tradnl" sz="2000" b="1">
                <a:solidFill>
                  <a:srgbClr val="FFFF00"/>
                </a:solidFill>
              </a:rPr>
              <a:t>PROPAIS II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928813" y="714375"/>
          <a:ext cx="6500858" cy="5806012"/>
        </p:xfrm>
        <a:graphic>
          <a:graphicData uri="http://schemas.openxmlformats.org/drawingml/2006/table">
            <a:tbl>
              <a:tblPr/>
              <a:tblGrid>
                <a:gridCol w="2317660"/>
                <a:gridCol w="2462513"/>
                <a:gridCol w="1720685"/>
              </a:tblGrid>
              <a:tr h="44774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dirty="0"/>
                        <a:t>DISTRITO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dirty="0"/>
                        <a:t>FAMILIAS BENEFICIARIAS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dirty="0"/>
                        <a:t>MONTO PAGADO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1104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Belen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716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3.154.810.000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54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Horqueta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877.110.000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86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Loreto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1036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4.798.965.000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1104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san </a:t>
                      </a:r>
                      <a:r>
                        <a:rPr lang="es-ES" sz="1000" b="1" dirty="0" err="1"/>
                        <a:t>lazaro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660.480.000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Antequera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296.100.000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54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Chore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8.938.430.000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4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Capiibary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2462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6.512.045.000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Gral</a:t>
                      </a:r>
                      <a:r>
                        <a:rPr lang="es-ES" sz="1000" b="1" dirty="0"/>
                        <a:t> </a:t>
                      </a:r>
                      <a:r>
                        <a:rPr lang="es-ES" sz="1000" b="1" dirty="0" err="1"/>
                        <a:t>Resquin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5.292.550.000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Bella Vista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408.010.000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Capitan</a:t>
                      </a:r>
                      <a:r>
                        <a:rPr lang="es-ES" sz="1000" b="1" dirty="0"/>
                        <a:t> </a:t>
                      </a:r>
                      <a:r>
                        <a:rPr lang="es-ES" sz="1000" b="1" dirty="0" err="1"/>
                        <a:t>Bado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581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719.350.000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Guazu</a:t>
                      </a:r>
                      <a:r>
                        <a:rPr lang="es-ES" sz="1000" b="1" dirty="0"/>
                        <a:t> </a:t>
                      </a:r>
                      <a:r>
                        <a:rPr lang="es-ES" sz="1000" b="1" dirty="0" err="1"/>
                        <a:t>cua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231.310.000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San Juan de </a:t>
                      </a:r>
                      <a:r>
                        <a:rPr lang="es-ES" sz="1000" b="1" dirty="0" err="1"/>
                        <a:t>Ñeembucu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1.027.135.000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Tacuaras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445.860.000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1886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Villa Franca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108.925.000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Villa Oliva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455.565.000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La Pastora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561.310.000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RI3 Corrales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755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1.099.710.000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San </a:t>
                      </a:r>
                      <a:r>
                        <a:rPr lang="es-ES" sz="1000" b="1" dirty="0" err="1"/>
                        <a:t>Joaquin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1328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1.948.215.000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Simon</a:t>
                      </a:r>
                      <a:r>
                        <a:rPr lang="es-ES" sz="1000" b="1" dirty="0"/>
                        <a:t> </a:t>
                      </a:r>
                      <a:r>
                        <a:rPr lang="es-ES" sz="1000" b="1" dirty="0" err="1"/>
                        <a:t>Bolivar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479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713.170.000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Ypehu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359.700.000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 err="1"/>
                        <a:t>Itanara</a:t>
                      </a:r>
                      <a:endParaRPr lang="es-ES" sz="10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193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284.320.000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32884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dirty="0"/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dirty="0"/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dirty="0"/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98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/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                                  17.165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dirty="0"/>
                        <a:t>38.893.070.000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65766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Monto US$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8.700.911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3357563" y="214313"/>
            <a:ext cx="35718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42900" indent="-342900">
              <a:spcBef>
                <a:spcPct val="20000"/>
              </a:spcBef>
              <a:defRPr/>
            </a:pPr>
            <a:r>
              <a:rPr lang="es-MX" b="1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Distritos atendidos con TMC</a:t>
            </a:r>
            <a:endParaRPr lang="es-ES" b="1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1312</Words>
  <Application>Microsoft Office PowerPoint</Application>
  <PresentationFormat>Presentación en pantalla (4:3)</PresentationFormat>
  <Paragraphs>463</Paragraphs>
  <Slides>30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Calibri</vt:lpstr>
      <vt:lpstr>Times New Roman</vt:lpstr>
      <vt:lpstr>Tahoma</vt:lpstr>
      <vt:lpstr>Wingdings</vt:lpstr>
      <vt:lpstr>Verdana</vt:lpstr>
      <vt:lpstr>Diseño predeterminado</vt:lpstr>
      <vt:lpstr>PRESIDENCIA DE LA REPUBLICA</vt:lpstr>
      <vt:lpstr>Descripción del Programa </vt:lpstr>
      <vt:lpstr>Objetivo General del Programa</vt:lpstr>
      <vt:lpstr>Grupos vulnerables </vt:lpstr>
      <vt:lpstr>Componentes del Programa</vt:lpstr>
      <vt:lpstr>Componentes del Programa</vt:lpstr>
      <vt:lpstr>Componentes del Programa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Company>SASBD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PRESIDENCIA DE L</dc:title>
  <dc:creator>sasbd076</dc:creator>
  <cp:lastModifiedBy>admin</cp:lastModifiedBy>
  <cp:revision>140</cp:revision>
  <dcterms:created xsi:type="dcterms:W3CDTF">2007-03-19T17:44:42Z</dcterms:created>
  <dcterms:modified xsi:type="dcterms:W3CDTF">2013-02-01T11:35:04Z</dcterms:modified>
</cp:coreProperties>
</file>