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5" r:id="rId5"/>
    <p:sldId id="258" r:id="rId6"/>
    <p:sldId id="267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7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526CC-DCF6-4A03-B2CF-EE254CBBC12E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44B8F-2118-4215-99A0-FB7DC673F0D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928958"/>
          </a:xfrm>
        </p:spPr>
        <p:txBody>
          <a:bodyPr>
            <a:normAutofit/>
          </a:bodyPr>
          <a:lstStyle/>
          <a:p>
            <a:r>
              <a:rPr lang="es-ES" sz="5400" b="1" dirty="0" smtClean="0"/>
              <a:t>Programa TEKOHA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800" dirty="0" smtClean="0"/>
              <a:t>De Desarrollo y Apoyo a Asentamientos o Núcleos Poblacionales Urbanos y Suburbanos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Y" dirty="0" smtClean="0"/>
              <a:t>Creado en el año 2009 para el apoyo a núcleos poblacionales urbanos y sub urbanos que se encuentren en situación de pobreza y pobreza extrema.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 smtClean="0"/>
              <a:t>Territorios Sociales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PY" dirty="0" smtClean="0"/>
              <a:t>Declara como Territorios Sociales a todos los asentamientos o núcleos poblacionales urbanos o suburbanos conformados por familias en pobreza o pobreza extrema, afectados por las acciones de la Secretaría de Acción Social.</a:t>
            </a:r>
          </a:p>
          <a:p>
            <a:pPr algn="just"/>
            <a:endParaRPr lang="es-PY" dirty="0" smtClean="0"/>
          </a:p>
          <a:p>
            <a:pPr algn="just"/>
            <a:r>
              <a:rPr lang="es-PY" dirty="0" smtClean="0"/>
              <a:t>Se busca que los territorios sociales sean espacios de intervención integral del Estado en cuanto a salud, educación, capacitación para generación de ingresos, servicios básicos, seguridad ciudadana, fortalecimiento comunitario, cultura, vivienda entre otros. </a:t>
            </a:r>
            <a:r>
              <a:rPr lang="es-PY" sz="2200" dirty="0" smtClean="0"/>
              <a:t>(Decreto de Creación 1767/09)</a:t>
            </a:r>
            <a:r>
              <a:rPr lang="es-PY" sz="2200" dirty="0" smtClean="0"/>
              <a:t>.</a:t>
            </a:r>
          </a:p>
          <a:p>
            <a:pPr algn="just">
              <a:buNone/>
            </a:pPr>
            <a:endParaRPr lang="es-PY" dirty="0" smtClean="0"/>
          </a:p>
          <a:p>
            <a:endParaRPr lang="es-PY" dirty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Línea de intervención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smtClean="0"/>
              <a:t>Vinculado al derecho a una vivienda adecuada</a:t>
            </a:r>
            <a:r>
              <a:rPr lang="es-ES" dirty="0"/>
              <a:t> </a:t>
            </a:r>
            <a:r>
              <a:rPr lang="es-ES" dirty="0" smtClean="0"/>
              <a:t>y seguridad de la tenencia; el Programa </a:t>
            </a:r>
            <a:r>
              <a:rPr lang="es-ES" dirty="0" err="1" smtClean="0"/>
              <a:t>Tekoha</a:t>
            </a:r>
            <a:r>
              <a:rPr lang="es-ES" dirty="0" smtClean="0"/>
              <a:t> realiza las siguientes acciones: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sz="3400" b="1" dirty="0" smtClean="0"/>
              <a:t>Regularización de Asentamientos: </a:t>
            </a:r>
            <a:r>
              <a:rPr lang="es-ES" sz="2800" dirty="0" smtClean="0"/>
              <a:t>El Estado realiza la compra directa o expropiación en el caso de territorios ya ocupados, para su posterior entrega a las familias ocupantes.  </a:t>
            </a:r>
          </a:p>
          <a:p>
            <a:pPr>
              <a:buNone/>
            </a:pPr>
            <a:endParaRPr lang="es-ES" dirty="0" smtClean="0"/>
          </a:p>
          <a:p>
            <a:r>
              <a:rPr lang="es-PY" sz="3400" b="1" dirty="0" smtClean="0"/>
              <a:t>Creación de nuevos territorios sociales: </a:t>
            </a:r>
            <a:r>
              <a:rPr lang="es-PY" sz="2800" dirty="0" smtClean="0"/>
              <a:t>El Estado adquiere inmuebles sin ocupación por medio de la </a:t>
            </a:r>
            <a:r>
              <a:rPr lang="es-PY" sz="2800" dirty="0" smtClean="0"/>
              <a:t>Ofertas </a:t>
            </a:r>
            <a:r>
              <a:rPr lang="es-PY" sz="2800" dirty="0"/>
              <a:t>o Licitación Pública </a:t>
            </a:r>
            <a:r>
              <a:rPr lang="es-PY" sz="2800" dirty="0" smtClean="0"/>
              <a:t>Nacional.</a:t>
            </a:r>
          </a:p>
          <a:p>
            <a:pPr>
              <a:buNone/>
            </a:pPr>
            <a:endParaRPr lang="es-PY" dirty="0" smtClean="0"/>
          </a:p>
          <a:p>
            <a:r>
              <a:rPr lang="es-ES" b="1" dirty="0" smtClean="0"/>
              <a:t>Registro de destinatarios y potenciales beneficiarios.</a:t>
            </a:r>
          </a:p>
          <a:p>
            <a:endParaRPr lang="es-ES" dirty="0" smtClean="0"/>
          </a:p>
          <a:p>
            <a:r>
              <a:rPr lang="es-ES" sz="3100" b="1" dirty="0" smtClean="0"/>
              <a:t>Banco de tierras: </a:t>
            </a:r>
            <a:r>
              <a:rPr lang="es-ES" sz="3400" dirty="0" smtClean="0"/>
              <a:t>constituido por los inmuebles adquiridos por la SAS y servirán para la adjudicación de los lotes a familias registradas en el progra</a:t>
            </a:r>
            <a:r>
              <a:rPr lang="es-ES" sz="3400" dirty="0" smtClean="0"/>
              <a:t>ma.</a:t>
            </a:r>
            <a:endParaRPr lang="es-E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Población Destinataria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PY" sz="3000" dirty="0" smtClean="0"/>
              <a:t>Núcleos poblacionales urbanos y sub urbanos que se encuentren en situación de pobreza y pobreza extrema.</a:t>
            </a:r>
            <a:endParaRPr lang="es-MX" sz="3000" dirty="0" smtClean="0"/>
          </a:p>
          <a:p>
            <a:r>
              <a:rPr lang="es-MX" dirty="0" smtClean="0"/>
              <a:t>Se han </a:t>
            </a:r>
            <a:r>
              <a:rPr lang="es-MX" dirty="0"/>
              <a:t>identificado 597 territorios </a:t>
            </a:r>
            <a:r>
              <a:rPr lang="es-MX" dirty="0" smtClean="0"/>
              <a:t>sociales en todo el país.</a:t>
            </a:r>
          </a:p>
          <a:p>
            <a:r>
              <a:rPr lang="es-MX" dirty="0"/>
              <a:t>540 territorios están </a:t>
            </a:r>
            <a:r>
              <a:rPr lang="es-MX" dirty="0" smtClean="0"/>
              <a:t>regularizados con contratos de compraventa de inmuebles firmados entre el Estado y las familias destinatarias.</a:t>
            </a:r>
          </a:p>
          <a:p>
            <a:r>
              <a:rPr lang="es-MX" dirty="0" smtClean="0"/>
              <a:t>11.706 familias tienen contratos firmados.</a:t>
            </a:r>
          </a:p>
          <a:p>
            <a:r>
              <a:rPr lang="es-MX" dirty="0"/>
              <a:t>21.130 </a:t>
            </a:r>
            <a:r>
              <a:rPr lang="es-MX" dirty="0" smtClean="0"/>
              <a:t> familias son </a:t>
            </a:r>
            <a:r>
              <a:rPr lang="es-MX" dirty="0"/>
              <a:t>potenciales beneficiarios ya </a:t>
            </a:r>
            <a:r>
              <a:rPr lang="es-MX" dirty="0" smtClean="0"/>
              <a:t>censados.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Población priorizada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smtClean="0"/>
              <a:t>Destinado </a:t>
            </a:r>
            <a:r>
              <a:rPr lang="es-ES" dirty="0"/>
              <a:t>a las familias </a:t>
            </a:r>
            <a:r>
              <a:rPr lang="es-ES" dirty="0" smtClean="0"/>
              <a:t>en </a:t>
            </a:r>
            <a:r>
              <a:rPr lang="es-ES" dirty="0"/>
              <a:t>situación de pobreza y extrema pobreza que no cuenten con viviendas y propiedades a nombre de ninguno de sus miembros en el orden de prioridad que sigue:</a:t>
            </a:r>
          </a:p>
          <a:p>
            <a:pPr>
              <a:buNone/>
            </a:pPr>
            <a:endParaRPr lang="es-ES" dirty="0"/>
          </a:p>
          <a:p>
            <a:pPr lvl="0"/>
            <a:r>
              <a:rPr lang="es-ES" dirty="0"/>
              <a:t>Los grupos familiares cuya cabeza de familia sean mujeres con responsabilidades sobre niños y adolescentes</a:t>
            </a:r>
            <a:r>
              <a:rPr lang="es-ES" dirty="0" smtClean="0"/>
              <a:t>;</a:t>
            </a:r>
          </a:p>
          <a:p>
            <a:pPr lvl="0"/>
            <a:endParaRPr lang="es-ES" dirty="0"/>
          </a:p>
          <a:p>
            <a:pPr lvl="0"/>
            <a:r>
              <a:rPr lang="es-ES" dirty="0"/>
              <a:t>Los grupos familiares conformados por 5 miembros</a:t>
            </a:r>
            <a:r>
              <a:rPr lang="es-ES" dirty="0" smtClean="0"/>
              <a:t>;</a:t>
            </a:r>
          </a:p>
          <a:p>
            <a:pPr lvl="0"/>
            <a:endParaRPr lang="es-ES" dirty="0"/>
          </a:p>
          <a:p>
            <a:pPr lvl="0"/>
            <a:r>
              <a:rPr lang="es-ES" dirty="0"/>
              <a:t>Los grupos familiares que cuenten con personas en situación de discapacidad o enfermedades crónicas; y, </a:t>
            </a:r>
            <a:endParaRPr lang="es-ES" dirty="0" smtClean="0"/>
          </a:p>
          <a:p>
            <a:pPr lvl="0"/>
            <a:endParaRPr lang="es-ES" dirty="0"/>
          </a:p>
          <a:p>
            <a:pPr lvl="0"/>
            <a:r>
              <a:rPr lang="es-ES" dirty="0"/>
              <a:t>Los adultos mayores con responsabilidad familiar sobre niños y adolescentes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00166" y="571480"/>
          <a:ext cx="6000791" cy="5709373"/>
        </p:xfrm>
        <a:graphic>
          <a:graphicData uri="http://schemas.openxmlformats.org/drawingml/2006/table">
            <a:tbl>
              <a:tblPr/>
              <a:tblGrid>
                <a:gridCol w="3196074"/>
                <a:gridCol w="2804717"/>
              </a:tblGrid>
              <a:tr h="1321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TERRITORIOS SOCIALES</a:t>
                      </a:r>
                    </a:p>
                  </a:txBody>
                  <a:tcPr marL="6295" marR="6295" marT="62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098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Departamento</a:t>
                      </a:r>
                    </a:p>
                  </a:txBody>
                  <a:tcPr marL="6295" marR="6295" marT="62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Cantidad de Territorios Sociales</a:t>
                      </a:r>
                    </a:p>
                  </a:txBody>
                  <a:tcPr marL="6295" marR="6295" marT="62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Alto Paraná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Amambay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Asunción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Caaguazú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Caazapá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1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Canindeyú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1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370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1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Concepción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Cordillera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Guirá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Itapúa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1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Misiones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Ñeembucú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Paraguarí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1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Presidente Hayes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87"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Pedro</a:t>
                      </a:r>
                    </a:p>
                  </a:txBody>
                  <a:tcPr marL="6295" marR="6295" marT="62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295" marR="6295" marT="6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98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295" marR="6295" marT="62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</a:p>
                  </a:txBody>
                  <a:tcPr marL="6295" marR="6295" marT="62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 </a:t>
            </a:r>
            <a:r>
              <a:rPr lang="es-ES" b="1" dirty="0"/>
              <a:t>Área de intervención territorial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1026" name="Picture 2" descr="tot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001056" cy="56435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7500958" y="428625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34 TS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429520" y="48577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93 TS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000892" y="528638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 TS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929454" y="578645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14 TS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072198" y="60722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</a:t>
            </a:r>
            <a:r>
              <a:rPr lang="es-ES" dirty="0" smtClean="0"/>
              <a:t> TS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4286248" y="627437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r>
              <a:rPr lang="es-ES" dirty="0" smtClean="0"/>
              <a:t>TS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143240" y="57150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r>
              <a:rPr lang="es-ES" dirty="0" smtClean="0"/>
              <a:t>TS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357422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9TS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428992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370 TS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285984" y="428625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15 TS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4348" y="371475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</a:t>
            </a:r>
            <a:r>
              <a:rPr lang="es-ES" dirty="0" smtClean="0"/>
              <a:t> TS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143504" y="20002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14 TS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500826" y="25003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TS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572264" y="298823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12 TS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786578" y="342900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r>
              <a:rPr lang="es-ES" dirty="0" smtClean="0"/>
              <a:t> TS</a:t>
            </a:r>
            <a:endParaRPr lang="es-ES" dirty="0"/>
          </a:p>
        </p:txBody>
      </p:sp>
      <p:sp>
        <p:nvSpPr>
          <p:cNvPr id="21" name="20 Llamada rectangular"/>
          <p:cNvSpPr/>
          <p:nvPr/>
        </p:nvSpPr>
        <p:spPr>
          <a:xfrm>
            <a:off x="4357686" y="4786322"/>
            <a:ext cx="571504" cy="142876"/>
          </a:xfrm>
          <a:prstGeom prst="wedgeRectCallout">
            <a:avLst>
              <a:gd name="adj1" fmla="val 71817"/>
              <a:gd name="adj2" fmla="val 100970"/>
            </a:avLst>
          </a:prstGeom>
          <a:solidFill>
            <a:srgbClr val="F6F7B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ASU</a:t>
            </a: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357686" y="45598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8 TS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449</Words>
  <Application>Microsoft Office PowerPoint</Application>
  <PresentationFormat>Presentación en pantalla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Programa TEKOHA De Desarrollo y Apoyo a Asentamientos o Núcleos Poblacionales Urbanos y Suburbanos</vt:lpstr>
      <vt:lpstr>Territorios Sociales</vt:lpstr>
      <vt:lpstr>Línea de intervención</vt:lpstr>
      <vt:lpstr>Población Destinataria</vt:lpstr>
      <vt:lpstr>Población priorizada</vt:lpstr>
      <vt:lpstr>Diapositiva 6</vt:lpstr>
      <vt:lpstr> Área de intervención territorial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TEKOHA</dc:title>
  <dc:creator>admin</dc:creator>
  <cp:lastModifiedBy>admin</cp:lastModifiedBy>
  <cp:revision>27</cp:revision>
  <dcterms:created xsi:type="dcterms:W3CDTF">2013-11-14T17:49:32Z</dcterms:created>
  <dcterms:modified xsi:type="dcterms:W3CDTF">2013-11-14T20:30:15Z</dcterms:modified>
</cp:coreProperties>
</file>