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31"/>
  </p:notesMasterIdLst>
  <p:handoutMasterIdLst>
    <p:handoutMasterId r:id="rId32"/>
  </p:handoutMasterIdLst>
  <p:sldIdLst>
    <p:sldId id="286" r:id="rId2"/>
    <p:sldId id="293" r:id="rId3"/>
    <p:sldId id="287" r:id="rId4"/>
    <p:sldId id="288" r:id="rId5"/>
    <p:sldId id="289" r:id="rId6"/>
    <p:sldId id="290" r:id="rId7"/>
    <p:sldId id="291" r:id="rId8"/>
    <p:sldId id="292" r:id="rId9"/>
    <p:sldId id="259" r:id="rId10"/>
    <p:sldId id="260" r:id="rId11"/>
    <p:sldId id="261" r:id="rId12"/>
    <p:sldId id="264" r:id="rId13"/>
    <p:sldId id="265" r:id="rId14"/>
    <p:sldId id="266" r:id="rId15"/>
    <p:sldId id="267" r:id="rId16"/>
    <p:sldId id="268" r:id="rId17"/>
    <p:sldId id="269" r:id="rId18"/>
    <p:sldId id="276" r:id="rId19"/>
    <p:sldId id="270" r:id="rId20"/>
    <p:sldId id="272" r:id="rId21"/>
    <p:sldId id="278" r:id="rId22"/>
    <p:sldId id="279" r:id="rId23"/>
    <p:sldId id="280" r:id="rId24"/>
    <p:sldId id="281" r:id="rId25"/>
    <p:sldId id="282" r:id="rId26"/>
    <p:sldId id="273" r:id="rId27"/>
    <p:sldId id="274" r:id="rId28"/>
    <p:sldId id="284" r:id="rId29"/>
    <p:sldId id="285" r:id="rId3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0981C3"/>
    <a:srgbClr val="AC5C20"/>
    <a:srgbClr val="7C6D50"/>
    <a:srgbClr val="FF6600"/>
    <a:srgbClr val="27A566"/>
    <a:srgbClr val="B418B0"/>
    <a:srgbClr val="FF0066"/>
    <a:srgbClr val="1C1C1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2763" autoAdjust="0"/>
  </p:normalViewPr>
  <p:slideViewPr>
    <p:cSldViewPr>
      <p:cViewPr varScale="1">
        <p:scale>
          <a:sx n="64" d="100"/>
          <a:sy n="64" d="100"/>
        </p:scale>
        <p:origin x="-124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68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 Id="rId4"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PY"/>
          </a:p>
        </p:txBody>
      </p:sp>
      <p:sp>
        <p:nvSpPr>
          <p:cNvPr id="1229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393E749D-423E-4FE5-B491-B77A89BA17F8}" type="datetime1">
              <a:rPr lang="es-PY"/>
              <a:pPr/>
              <a:t>17/07/2014</a:t>
            </a:fld>
            <a:endParaRPr lang="es-PY"/>
          </a:p>
        </p:txBody>
      </p:sp>
      <p:sp>
        <p:nvSpPr>
          <p:cNvPr id="1229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PY"/>
          </a:p>
        </p:txBody>
      </p:sp>
      <p:sp>
        <p:nvSpPr>
          <p:cNvPr id="1229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EBC90DF-B59A-4778-99A3-30EB63EC7055}" type="slidenum">
              <a:rPr lang="es-PY"/>
              <a:pPr/>
              <a:t>‹Nº›</a:t>
            </a:fld>
            <a:endParaRPr lang="es-PY"/>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PY"/>
          </a:p>
        </p:txBody>
      </p:sp>
      <p:sp>
        <p:nvSpPr>
          <p:cNvPr id="102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41C05E5E-E6A7-4D0C-9939-35894CE780E7}" type="datetime1">
              <a:rPr lang="es-PY"/>
              <a:pPr/>
              <a:t>17/07/2014</a:t>
            </a:fld>
            <a:endParaRPr lang="es-PY"/>
          </a:p>
        </p:txBody>
      </p:sp>
      <p:sp>
        <p:nvSpPr>
          <p:cNvPr id="1024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PY"/>
          </a:p>
        </p:txBody>
      </p:sp>
      <p:sp>
        <p:nvSpPr>
          <p:cNvPr id="102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700F0D1-1BDB-44F5-BAED-EFAA249CE37B}" type="slidenum">
              <a:rPr lang="es-PY"/>
              <a:pPr/>
              <a:t>‹Nº›</a:t>
            </a:fld>
            <a:endParaRPr lang="es-PY"/>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31"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s-PY"/>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s-PY"/>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170" name="Group 2"/>
          <p:cNvGrpSpPr>
            <a:grpSpLocks/>
          </p:cNvGrpSpPr>
          <p:nvPr/>
        </p:nvGrpSpPr>
        <p:grpSpPr bwMode="auto">
          <a:xfrm>
            <a:off x="0" y="0"/>
            <a:ext cx="9144000" cy="6858000"/>
            <a:chOff x="0" y="0"/>
            <a:chExt cx="5760" cy="4320"/>
          </a:xfrm>
        </p:grpSpPr>
        <p:grpSp>
          <p:nvGrpSpPr>
            <p:cNvPr id="7171" name="Group 3"/>
            <p:cNvGrpSpPr>
              <a:grpSpLocks/>
            </p:cNvGrpSpPr>
            <p:nvPr/>
          </p:nvGrpSpPr>
          <p:grpSpPr bwMode="auto">
            <a:xfrm>
              <a:off x="0" y="0"/>
              <a:ext cx="5760" cy="4320"/>
              <a:chOff x="0" y="0"/>
              <a:chExt cx="5760" cy="4320"/>
            </a:xfrm>
          </p:grpSpPr>
          <p:sp>
            <p:nvSpPr>
              <p:cNvPr id="7172"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endParaRPr lang="es-ES"/>
              </a:p>
            </p:txBody>
          </p:sp>
          <p:grpSp>
            <p:nvGrpSpPr>
              <p:cNvPr id="7173" name="Group 5"/>
              <p:cNvGrpSpPr>
                <a:grpSpLocks/>
              </p:cNvGrpSpPr>
              <p:nvPr userDrawn="1"/>
            </p:nvGrpSpPr>
            <p:grpSpPr bwMode="auto">
              <a:xfrm>
                <a:off x="0" y="0"/>
                <a:ext cx="5760" cy="4320"/>
                <a:chOff x="0" y="0"/>
                <a:chExt cx="5760" cy="4320"/>
              </a:xfrm>
            </p:grpSpPr>
            <p:sp>
              <p:nvSpPr>
                <p:cNvPr id="7174"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75"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76"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77"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78"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79"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80"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81"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82"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83"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84"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85"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86"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87"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88"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89"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90"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91"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92"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93"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94"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95"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96"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97"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98"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199"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00"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01"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02"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03"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04"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05"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06"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07"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08"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09"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10"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11"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12"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13"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14"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15"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16"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17"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18"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19"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20"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21"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22"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23"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7224"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grpSp>
          <p:sp>
            <p:nvSpPr>
              <p:cNvPr id="7225"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endParaRPr lang="es-ES"/>
              </a:p>
            </p:txBody>
          </p:sp>
        </p:grpSp>
        <p:grpSp>
          <p:nvGrpSpPr>
            <p:cNvPr id="7226" name="Group 58"/>
            <p:cNvGrpSpPr>
              <a:grpSpLocks/>
            </p:cNvGrpSpPr>
            <p:nvPr userDrawn="1"/>
          </p:nvGrpSpPr>
          <p:grpSpPr bwMode="auto">
            <a:xfrm>
              <a:off x="3" y="559"/>
              <a:ext cx="4192" cy="1796"/>
              <a:chOff x="3" y="559"/>
              <a:chExt cx="4192" cy="1796"/>
            </a:xfrm>
          </p:grpSpPr>
          <p:sp>
            <p:nvSpPr>
              <p:cNvPr id="7227"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endParaRPr lang="es-ES"/>
              </a:p>
            </p:txBody>
          </p:sp>
          <p:sp>
            <p:nvSpPr>
              <p:cNvPr id="7228"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endParaRPr lang="es-ES"/>
              </a:p>
            </p:txBody>
          </p:sp>
          <p:sp>
            <p:nvSpPr>
              <p:cNvPr id="7229"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endParaRPr lang="es-ES"/>
              </a:p>
            </p:txBody>
          </p:sp>
          <p:sp>
            <p:nvSpPr>
              <p:cNvPr id="7230"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es-ES"/>
              </a:p>
            </p:txBody>
          </p:sp>
        </p:grpSp>
        <p:grpSp>
          <p:nvGrpSpPr>
            <p:cNvPr id="7231" name="Group 63"/>
            <p:cNvGrpSpPr>
              <a:grpSpLocks/>
            </p:cNvGrpSpPr>
            <p:nvPr userDrawn="1"/>
          </p:nvGrpSpPr>
          <p:grpSpPr bwMode="auto">
            <a:xfrm>
              <a:off x="1480" y="1952"/>
              <a:ext cx="3808" cy="1812"/>
              <a:chOff x="1480" y="1952"/>
              <a:chExt cx="3808" cy="1812"/>
            </a:xfrm>
          </p:grpSpPr>
          <p:sp>
            <p:nvSpPr>
              <p:cNvPr id="7232"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endParaRPr lang="es-ES"/>
              </a:p>
            </p:txBody>
          </p:sp>
          <p:sp>
            <p:nvSpPr>
              <p:cNvPr id="7233"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endParaRPr lang="es-ES"/>
              </a:p>
            </p:txBody>
          </p:sp>
          <p:sp>
            <p:nvSpPr>
              <p:cNvPr id="7234" name="Arc 66"/>
              <p:cNvSpPr>
                <a:spLocks/>
              </p:cNvSpPr>
              <p:nvPr/>
            </p:nvSpPr>
            <p:spPr bwMode="ltGray">
              <a:xfrm rot="5400000">
                <a:off x="5097" y="3346"/>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es-ES"/>
              </a:p>
            </p:txBody>
          </p:sp>
        </p:grpSp>
      </p:grpSp>
      <p:sp>
        <p:nvSpPr>
          <p:cNvPr id="7235" name="Rectangle 67"/>
          <p:cNvSpPr>
            <a:spLocks noGrp="1" noChangeArrowheads="1"/>
          </p:cNvSpPr>
          <p:nvPr>
            <p:ph type="ctrTitle"/>
          </p:nvPr>
        </p:nvSpPr>
        <p:spPr>
          <a:xfrm>
            <a:off x="990600" y="1752600"/>
            <a:ext cx="7772400" cy="1143000"/>
          </a:xfrm>
        </p:spPr>
        <p:txBody>
          <a:bodyPr/>
          <a:lstStyle>
            <a:lvl1pPr>
              <a:defRPr/>
            </a:lvl1pPr>
          </a:lstStyle>
          <a:p>
            <a:r>
              <a:rPr lang="en-US"/>
              <a:t>Click to edit Master title style</a:t>
            </a:r>
          </a:p>
        </p:txBody>
      </p:sp>
      <p:sp>
        <p:nvSpPr>
          <p:cNvPr id="7236"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en-US"/>
              <a:t>Click to edit Master subtitle style</a:t>
            </a:r>
          </a:p>
        </p:txBody>
      </p:sp>
      <p:sp>
        <p:nvSpPr>
          <p:cNvPr id="7237" name="Rectangle 69"/>
          <p:cNvSpPr>
            <a:spLocks noGrp="1" noChangeArrowheads="1"/>
          </p:cNvSpPr>
          <p:nvPr>
            <p:ph type="dt" sz="quarter" idx="2"/>
          </p:nvPr>
        </p:nvSpPr>
        <p:spPr/>
        <p:txBody>
          <a:bodyPr/>
          <a:lstStyle>
            <a:lvl1pPr>
              <a:defRPr/>
            </a:lvl1pPr>
          </a:lstStyle>
          <a:p>
            <a:endParaRPr lang="es-PY"/>
          </a:p>
        </p:txBody>
      </p:sp>
      <p:sp>
        <p:nvSpPr>
          <p:cNvPr id="7238" name="Rectangle 70"/>
          <p:cNvSpPr>
            <a:spLocks noGrp="1" noChangeArrowheads="1"/>
          </p:cNvSpPr>
          <p:nvPr>
            <p:ph type="ftr" sz="quarter" idx="3"/>
          </p:nvPr>
        </p:nvSpPr>
        <p:spPr/>
        <p:txBody>
          <a:bodyPr/>
          <a:lstStyle>
            <a:lvl1pPr>
              <a:defRPr/>
            </a:lvl1pPr>
          </a:lstStyle>
          <a:p>
            <a:r>
              <a:rPr lang="es-PY"/>
              <a:t>ENREPD. SAS- PNUD Paraguay</a:t>
            </a:r>
          </a:p>
        </p:txBody>
      </p:sp>
      <p:sp>
        <p:nvSpPr>
          <p:cNvPr id="7239" name="Rectangle 71"/>
          <p:cNvSpPr>
            <a:spLocks noGrp="1" noChangeArrowheads="1"/>
          </p:cNvSpPr>
          <p:nvPr>
            <p:ph type="sldNum" sz="quarter" idx="4"/>
          </p:nvPr>
        </p:nvSpPr>
        <p:spPr/>
        <p:txBody>
          <a:bodyPr/>
          <a:lstStyle>
            <a:lvl1pPr>
              <a:defRPr/>
            </a:lvl1pPr>
          </a:lstStyle>
          <a:p>
            <a:fld id="{273020FB-6D38-457F-8105-CCF461FBB039}" type="slidenum">
              <a:rPr lang="es-PY"/>
              <a:pPr/>
              <a:t>‹Nº›</a:t>
            </a:fld>
            <a:endParaRPr lang="es-P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PY"/>
          </a:p>
        </p:txBody>
      </p:sp>
      <p:sp>
        <p:nvSpPr>
          <p:cNvPr id="5" name="4 Marcador de pie de página"/>
          <p:cNvSpPr>
            <a:spLocks noGrp="1"/>
          </p:cNvSpPr>
          <p:nvPr>
            <p:ph type="ftr" sz="quarter" idx="11"/>
          </p:nvPr>
        </p:nvSpPr>
        <p:spPr/>
        <p:txBody>
          <a:bodyPr/>
          <a:lstStyle>
            <a:lvl1pPr>
              <a:defRPr/>
            </a:lvl1pPr>
          </a:lstStyle>
          <a:p>
            <a:r>
              <a:rPr lang="es-PY"/>
              <a:t>ENREPD. SAS- PNUD Paraguay</a:t>
            </a:r>
          </a:p>
        </p:txBody>
      </p:sp>
      <p:sp>
        <p:nvSpPr>
          <p:cNvPr id="6" name="5 Marcador de número de diapositiva"/>
          <p:cNvSpPr>
            <a:spLocks noGrp="1"/>
          </p:cNvSpPr>
          <p:nvPr>
            <p:ph type="sldNum" sz="quarter" idx="12"/>
          </p:nvPr>
        </p:nvSpPr>
        <p:spPr/>
        <p:txBody>
          <a:bodyPr/>
          <a:lstStyle>
            <a:lvl1pPr>
              <a:defRPr/>
            </a:lvl1pPr>
          </a:lstStyle>
          <a:p>
            <a:fld id="{86FB1E8D-814D-4352-BCF8-FBBD4E289A8E}" type="slidenum">
              <a:rPr lang="es-PY"/>
              <a:pPr/>
              <a:t>‹Nº›</a:t>
            </a:fld>
            <a:endParaRPr lang="es-P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10350" y="304800"/>
            <a:ext cx="2000250" cy="57150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09600" y="304800"/>
            <a:ext cx="5848350" cy="57150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PY"/>
          </a:p>
        </p:txBody>
      </p:sp>
      <p:sp>
        <p:nvSpPr>
          <p:cNvPr id="5" name="4 Marcador de pie de página"/>
          <p:cNvSpPr>
            <a:spLocks noGrp="1"/>
          </p:cNvSpPr>
          <p:nvPr>
            <p:ph type="ftr" sz="quarter" idx="11"/>
          </p:nvPr>
        </p:nvSpPr>
        <p:spPr/>
        <p:txBody>
          <a:bodyPr/>
          <a:lstStyle>
            <a:lvl1pPr>
              <a:defRPr/>
            </a:lvl1pPr>
          </a:lstStyle>
          <a:p>
            <a:r>
              <a:rPr lang="es-PY"/>
              <a:t>ENREPD. SAS- PNUD Paraguay</a:t>
            </a:r>
          </a:p>
        </p:txBody>
      </p:sp>
      <p:sp>
        <p:nvSpPr>
          <p:cNvPr id="6" name="5 Marcador de número de diapositiva"/>
          <p:cNvSpPr>
            <a:spLocks noGrp="1"/>
          </p:cNvSpPr>
          <p:nvPr>
            <p:ph type="sldNum" sz="quarter" idx="12"/>
          </p:nvPr>
        </p:nvSpPr>
        <p:spPr/>
        <p:txBody>
          <a:bodyPr/>
          <a:lstStyle>
            <a:lvl1pPr>
              <a:defRPr/>
            </a:lvl1pPr>
          </a:lstStyle>
          <a:p>
            <a:fld id="{0572BD62-2A01-46A5-A89E-EA39C29F6853}" type="slidenum">
              <a:rPr lang="es-PY"/>
              <a:pPr/>
              <a:t>‹Nº›</a:t>
            </a:fld>
            <a:endParaRPr lang="es-P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PY"/>
          </a:p>
        </p:txBody>
      </p:sp>
      <p:sp>
        <p:nvSpPr>
          <p:cNvPr id="5" name="4 Marcador de pie de página"/>
          <p:cNvSpPr>
            <a:spLocks noGrp="1"/>
          </p:cNvSpPr>
          <p:nvPr>
            <p:ph type="ftr" sz="quarter" idx="11"/>
          </p:nvPr>
        </p:nvSpPr>
        <p:spPr/>
        <p:txBody>
          <a:bodyPr/>
          <a:lstStyle>
            <a:lvl1pPr>
              <a:defRPr/>
            </a:lvl1pPr>
          </a:lstStyle>
          <a:p>
            <a:r>
              <a:rPr lang="es-PY"/>
              <a:t>ENREPD. SAS- PNUD Paraguay</a:t>
            </a:r>
          </a:p>
        </p:txBody>
      </p:sp>
      <p:sp>
        <p:nvSpPr>
          <p:cNvPr id="6" name="5 Marcador de número de diapositiva"/>
          <p:cNvSpPr>
            <a:spLocks noGrp="1"/>
          </p:cNvSpPr>
          <p:nvPr>
            <p:ph type="sldNum" sz="quarter" idx="12"/>
          </p:nvPr>
        </p:nvSpPr>
        <p:spPr/>
        <p:txBody>
          <a:bodyPr/>
          <a:lstStyle>
            <a:lvl1pPr>
              <a:defRPr/>
            </a:lvl1pPr>
          </a:lstStyle>
          <a:p>
            <a:fld id="{8F079B34-D196-49B3-A8AA-D1F05CA2853B}" type="slidenum">
              <a:rPr lang="es-PY"/>
              <a:pPr/>
              <a:t>‹Nº›</a:t>
            </a:fld>
            <a:endParaRPr lang="es-P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PY"/>
          </a:p>
        </p:txBody>
      </p:sp>
      <p:sp>
        <p:nvSpPr>
          <p:cNvPr id="5" name="4 Marcador de pie de página"/>
          <p:cNvSpPr>
            <a:spLocks noGrp="1"/>
          </p:cNvSpPr>
          <p:nvPr>
            <p:ph type="ftr" sz="quarter" idx="11"/>
          </p:nvPr>
        </p:nvSpPr>
        <p:spPr/>
        <p:txBody>
          <a:bodyPr/>
          <a:lstStyle>
            <a:lvl1pPr>
              <a:defRPr/>
            </a:lvl1pPr>
          </a:lstStyle>
          <a:p>
            <a:r>
              <a:rPr lang="es-PY"/>
              <a:t>ENREPD. SAS- PNUD Paraguay</a:t>
            </a:r>
          </a:p>
        </p:txBody>
      </p:sp>
      <p:sp>
        <p:nvSpPr>
          <p:cNvPr id="6" name="5 Marcador de número de diapositiva"/>
          <p:cNvSpPr>
            <a:spLocks noGrp="1"/>
          </p:cNvSpPr>
          <p:nvPr>
            <p:ph type="sldNum" sz="quarter" idx="12"/>
          </p:nvPr>
        </p:nvSpPr>
        <p:spPr/>
        <p:txBody>
          <a:bodyPr/>
          <a:lstStyle>
            <a:lvl1pPr>
              <a:defRPr/>
            </a:lvl1pPr>
          </a:lstStyle>
          <a:p>
            <a:fld id="{C9AB56BA-B070-4BED-AB47-3ED3F91F6FF5}" type="slidenum">
              <a:rPr lang="es-PY"/>
              <a:pPr/>
              <a:t>‹Nº›</a:t>
            </a:fld>
            <a:endParaRPr lang="es-P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PY"/>
          </a:p>
        </p:txBody>
      </p:sp>
      <p:sp>
        <p:nvSpPr>
          <p:cNvPr id="6" name="5 Marcador de pie de página"/>
          <p:cNvSpPr>
            <a:spLocks noGrp="1"/>
          </p:cNvSpPr>
          <p:nvPr>
            <p:ph type="ftr" sz="quarter" idx="11"/>
          </p:nvPr>
        </p:nvSpPr>
        <p:spPr/>
        <p:txBody>
          <a:bodyPr/>
          <a:lstStyle>
            <a:lvl1pPr>
              <a:defRPr/>
            </a:lvl1pPr>
          </a:lstStyle>
          <a:p>
            <a:r>
              <a:rPr lang="es-PY"/>
              <a:t>ENREPD. SAS- PNUD Paraguay</a:t>
            </a:r>
          </a:p>
        </p:txBody>
      </p:sp>
      <p:sp>
        <p:nvSpPr>
          <p:cNvPr id="7" name="6 Marcador de número de diapositiva"/>
          <p:cNvSpPr>
            <a:spLocks noGrp="1"/>
          </p:cNvSpPr>
          <p:nvPr>
            <p:ph type="sldNum" sz="quarter" idx="12"/>
          </p:nvPr>
        </p:nvSpPr>
        <p:spPr/>
        <p:txBody>
          <a:bodyPr/>
          <a:lstStyle>
            <a:lvl1pPr>
              <a:defRPr/>
            </a:lvl1pPr>
          </a:lstStyle>
          <a:p>
            <a:fld id="{0CE8CC9C-0345-4A05-8512-ED260018727F}" type="slidenum">
              <a:rPr lang="es-PY"/>
              <a:pPr/>
              <a:t>‹Nº›</a:t>
            </a:fld>
            <a:endParaRPr lang="es-P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PY"/>
          </a:p>
        </p:txBody>
      </p:sp>
      <p:sp>
        <p:nvSpPr>
          <p:cNvPr id="8" name="7 Marcador de pie de página"/>
          <p:cNvSpPr>
            <a:spLocks noGrp="1"/>
          </p:cNvSpPr>
          <p:nvPr>
            <p:ph type="ftr" sz="quarter" idx="11"/>
          </p:nvPr>
        </p:nvSpPr>
        <p:spPr/>
        <p:txBody>
          <a:bodyPr/>
          <a:lstStyle>
            <a:lvl1pPr>
              <a:defRPr/>
            </a:lvl1pPr>
          </a:lstStyle>
          <a:p>
            <a:r>
              <a:rPr lang="es-PY"/>
              <a:t>ENREPD. SAS- PNUD Paraguay</a:t>
            </a:r>
          </a:p>
        </p:txBody>
      </p:sp>
      <p:sp>
        <p:nvSpPr>
          <p:cNvPr id="9" name="8 Marcador de número de diapositiva"/>
          <p:cNvSpPr>
            <a:spLocks noGrp="1"/>
          </p:cNvSpPr>
          <p:nvPr>
            <p:ph type="sldNum" sz="quarter" idx="12"/>
          </p:nvPr>
        </p:nvSpPr>
        <p:spPr/>
        <p:txBody>
          <a:bodyPr/>
          <a:lstStyle>
            <a:lvl1pPr>
              <a:defRPr/>
            </a:lvl1pPr>
          </a:lstStyle>
          <a:p>
            <a:fld id="{C26BB4A5-4E4B-467D-B269-8E939589F904}" type="slidenum">
              <a:rPr lang="es-PY"/>
              <a:pPr/>
              <a:t>‹Nº›</a:t>
            </a:fld>
            <a:endParaRPr lang="es-P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PY"/>
          </a:p>
        </p:txBody>
      </p:sp>
      <p:sp>
        <p:nvSpPr>
          <p:cNvPr id="4" name="3 Marcador de pie de página"/>
          <p:cNvSpPr>
            <a:spLocks noGrp="1"/>
          </p:cNvSpPr>
          <p:nvPr>
            <p:ph type="ftr" sz="quarter" idx="11"/>
          </p:nvPr>
        </p:nvSpPr>
        <p:spPr/>
        <p:txBody>
          <a:bodyPr/>
          <a:lstStyle>
            <a:lvl1pPr>
              <a:defRPr/>
            </a:lvl1pPr>
          </a:lstStyle>
          <a:p>
            <a:r>
              <a:rPr lang="es-PY"/>
              <a:t>ENREPD. SAS- PNUD Paraguay</a:t>
            </a:r>
          </a:p>
        </p:txBody>
      </p:sp>
      <p:sp>
        <p:nvSpPr>
          <p:cNvPr id="5" name="4 Marcador de número de diapositiva"/>
          <p:cNvSpPr>
            <a:spLocks noGrp="1"/>
          </p:cNvSpPr>
          <p:nvPr>
            <p:ph type="sldNum" sz="quarter" idx="12"/>
          </p:nvPr>
        </p:nvSpPr>
        <p:spPr/>
        <p:txBody>
          <a:bodyPr/>
          <a:lstStyle>
            <a:lvl1pPr>
              <a:defRPr/>
            </a:lvl1pPr>
          </a:lstStyle>
          <a:p>
            <a:fld id="{C4234F1C-D6D8-4E85-B6FD-4FB7783DAA17}" type="slidenum">
              <a:rPr lang="es-PY"/>
              <a:pPr/>
              <a:t>‹Nº›</a:t>
            </a:fld>
            <a:endParaRPr lang="es-P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PY"/>
          </a:p>
        </p:txBody>
      </p:sp>
      <p:sp>
        <p:nvSpPr>
          <p:cNvPr id="3" name="2 Marcador de pie de página"/>
          <p:cNvSpPr>
            <a:spLocks noGrp="1"/>
          </p:cNvSpPr>
          <p:nvPr>
            <p:ph type="ftr" sz="quarter" idx="11"/>
          </p:nvPr>
        </p:nvSpPr>
        <p:spPr/>
        <p:txBody>
          <a:bodyPr/>
          <a:lstStyle>
            <a:lvl1pPr>
              <a:defRPr/>
            </a:lvl1pPr>
          </a:lstStyle>
          <a:p>
            <a:r>
              <a:rPr lang="es-PY"/>
              <a:t>ENREPD. SAS- PNUD Paraguay</a:t>
            </a:r>
          </a:p>
        </p:txBody>
      </p:sp>
      <p:sp>
        <p:nvSpPr>
          <p:cNvPr id="4" name="3 Marcador de número de diapositiva"/>
          <p:cNvSpPr>
            <a:spLocks noGrp="1"/>
          </p:cNvSpPr>
          <p:nvPr>
            <p:ph type="sldNum" sz="quarter" idx="12"/>
          </p:nvPr>
        </p:nvSpPr>
        <p:spPr/>
        <p:txBody>
          <a:bodyPr/>
          <a:lstStyle>
            <a:lvl1pPr>
              <a:defRPr/>
            </a:lvl1pPr>
          </a:lstStyle>
          <a:p>
            <a:fld id="{E49927A3-88E1-4377-A34A-6A19127A8D65}" type="slidenum">
              <a:rPr lang="es-PY"/>
              <a:pPr/>
              <a:t>‹Nº›</a:t>
            </a:fld>
            <a:endParaRPr lang="es-P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PY"/>
          </a:p>
        </p:txBody>
      </p:sp>
      <p:sp>
        <p:nvSpPr>
          <p:cNvPr id="6" name="5 Marcador de pie de página"/>
          <p:cNvSpPr>
            <a:spLocks noGrp="1"/>
          </p:cNvSpPr>
          <p:nvPr>
            <p:ph type="ftr" sz="quarter" idx="11"/>
          </p:nvPr>
        </p:nvSpPr>
        <p:spPr/>
        <p:txBody>
          <a:bodyPr/>
          <a:lstStyle>
            <a:lvl1pPr>
              <a:defRPr/>
            </a:lvl1pPr>
          </a:lstStyle>
          <a:p>
            <a:r>
              <a:rPr lang="es-PY"/>
              <a:t>ENREPD. SAS- PNUD Paraguay</a:t>
            </a:r>
          </a:p>
        </p:txBody>
      </p:sp>
      <p:sp>
        <p:nvSpPr>
          <p:cNvPr id="7" name="6 Marcador de número de diapositiva"/>
          <p:cNvSpPr>
            <a:spLocks noGrp="1"/>
          </p:cNvSpPr>
          <p:nvPr>
            <p:ph type="sldNum" sz="quarter" idx="12"/>
          </p:nvPr>
        </p:nvSpPr>
        <p:spPr/>
        <p:txBody>
          <a:bodyPr/>
          <a:lstStyle>
            <a:lvl1pPr>
              <a:defRPr/>
            </a:lvl1pPr>
          </a:lstStyle>
          <a:p>
            <a:fld id="{75701426-1601-438C-BD56-9AC045A24E8D}" type="slidenum">
              <a:rPr lang="es-PY"/>
              <a:pPr/>
              <a:t>‹Nº›</a:t>
            </a:fld>
            <a:endParaRPr lang="es-P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PY"/>
          </a:p>
        </p:txBody>
      </p:sp>
      <p:sp>
        <p:nvSpPr>
          <p:cNvPr id="6" name="5 Marcador de pie de página"/>
          <p:cNvSpPr>
            <a:spLocks noGrp="1"/>
          </p:cNvSpPr>
          <p:nvPr>
            <p:ph type="ftr" sz="quarter" idx="11"/>
          </p:nvPr>
        </p:nvSpPr>
        <p:spPr/>
        <p:txBody>
          <a:bodyPr/>
          <a:lstStyle>
            <a:lvl1pPr>
              <a:defRPr/>
            </a:lvl1pPr>
          </a:lstStyle>
          <a:p>
            <a:r>
              <a:rPr lang="es-PY"/>
              <a:t>ENREPD. SAS- PNUD Paraguay</a:t>
            </a:r>
          </a:p>
        </p:txBody>
      </p:sp>
      <p:sp>
        <p:nvSpPr>
          <p:cNvPr id="7" name="6 Marcador de número de diapositiva"/>
          <p:cNvSpPr>
            <a:spLocks noGrp="1"/>
          </p:cNvSpPr>
          <p:nvPr>
            <p:ph type="sldNum" sz="quarter" idx="12"/>
          </p:nvPr>
        </p:nvSpPr>
        <p:spPr/>
        <p:txBody>
          <a:bodyPr/>
          <a:lstStyle>
            <a:lvl1pPr>
              <a:defRPr/>
            </a:lvl1pPr>
          </a:lstStyle>
          <a:p>
            <a:fld id="{2E9D0866-F6C3-4054-8A4F-3840143762A1}" type="slidenum">
              <a:rPr lang="es-PY"/>
              <a:pPr/>
              <a:t>‹Nº›</a:t>
            </a:fld>
            <a:endParaRPr lang="es-P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27" name="Group 3"/>
            <p:cNvGrpSpPr>
              <a:grpSpLocks/>
            </p:cNvGrpSpPr>
            <p:nvPr/>
          </p:nvGrpSpPr>
          <p:grpSpPr bwMode="auto">
            <a:xfrm>
              <a:off x="0" y="0"/>
              <a:ext cx="5760" cy="4320"/>
              <a:chOff x="0" y="0"/>
              <a:chExt cx="5760" cy="4320"/>
            </a:xfrm>
          </p:grpSpPr>
          <p:grpSp>
            <p:nvGrpSpPr>
              <p:cNvPr id="1028" name="Group 4"/>
              <p:cNvGrpSpPr>
                <a:grpSpLocks/>
              </p:cNvGrpSpPr>
              <p:nvPr/>
            </p:nvGrpSpPr>
            <p:grpSpPr bwMode="auto">
              <a:xfrm>
                <a:off x="0" y="192"/>
                <a:ext cx="5760" cy="4032"/>
                <a:chOff x="0" y="192"/>
                <a:chExt cx="5760" cy="4032"/>
              </a:xfrm>
            </p:grpSpPr>
            <p:sp>
              <p:nvSpPr>
                <p:cNvPr id="1029"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30"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31"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32"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33"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34"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35"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36"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37"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38"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39"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40"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41"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42"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43"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44"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45"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46"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47"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48"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49"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50"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grpSp>
          <p:grpSp>
            <p:nvGrpSpPr>
              <p:cNvPr id="1051" name="Group 27"/>
              <p:cNvGrpSpPr>
                <a:grpSpLocks/>
              </p:cNvGrpSpPr>
              <p:nvPr/>
            </p:nvGrpSpPr>
            <p:grpSpPr bwMode="auto">
              <a:xfrm>
                <a:off x="192" y="0"/>
                <a:ext cx="5376" cy="4320"/>
                <a:chOff x="192" y="0"/>
                <a:chExt cx="5376" cy="4320"/>
              </a:xfrm>
            </p:grpSpPr>
            <p:sp>
              <p:nvSpPr>
                <p:cNvPr id="1052"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53"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54"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55"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56"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57"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58"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59"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60"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61"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62"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63"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64"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65"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66"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67"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68"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69"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70"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71"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72"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73"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74"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75"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76"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77"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78"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79"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sp>
              <p:nvSpPr>
                <p:cNvPr id="1080"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s-ES"/>
                </a:p>
              </p:txBody>
            </p:sp>
          </p:grpSp>
        </p:grpSp>
        <p:sp>
          <p:nvSpPr>
            <p:cNvPr id="1081"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endParaRPr lang="es-ES"/>
            </a:p>
          </p:txBody>
        </p:sp>
        <p:sp>
          <p:nvSpPr>
            <p:cNvPr id="1082"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endParaRPr lang="es-ES"/>
            </a:p>
          </p:txBody>
        </p:sp>
        <p:grpSp>
          <p:nvGrpSpPr>
            <p:cNvPr id="1083" name="Group 59"/>
            <p:cNvGrpSpPr>
              <a:grpSpLocks/>
            </p:cNvGrpSpPr>
            <p:nvPr/>
          </p:nvGrpSpPr>
          <p:grpSpPr bwMode="auto">
            <a:xfrm>
              <a:off x="261" y="892"/>
              <a:ext cx="1124" cy="1464"/>
              <a:chOff x="96" y="916"/>
              <a:chExt cx="2208" cy="2876"/>
            </a:xfrm>
          </p:grpSpPr>
          <p:sp>
            <p:nvSpPr>
              <p:cNvPr id="1084" name="Line 60"/>
              <p:cNvSpPr>
                <a:spLocks noChangeShapeType="1"/>
              </p:cNvSpPr>
              <p:nvPr/>
            </p:nvSpPr>
            <p:spPr bwMode="ltGray">
              <a:xfrm flipH="1">
                <a:off x="96" y="1037"/>
                <a:ext cx="2208" cy="0"/>
              </a:xfrm>
              <a:prstGeom prst="line">
                <a:avLst/>
              </a:prstGeom>
              <a:noFill/>
              <a:ln w="9525">
                <a:solidFill>
                  <a:schemeClr val="hlink"/>
                </a:solidFill>
                <a:round/>
                <a:headEnd/>
                <a:tailEnd/>
              </a:ln>
              <a:effectLst/>
            </p:spPr>
            <p:txBody>
              <a:bodyPr wrap="none" anchor="ctr"/>
              <a:lstStyle/>
              <a:p>
                <a:endParaRPr lang="es-ES"/>
              </a:p>
            </p:txBody>
          </p:sp>
          <p:sp>
            <p:nvSpPr>
              <p:cNvPr id="1085"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endParaRPr lang="es-ES"/>
              </a:p>
            </p:txBody>
          </p:sp>
          <p:sp>
            <p:nvSpPr>
              <p:cNvPr id="1086" name="Arc 62"/>
              <p:cNvSpPr>
                <a:spLocks/>
              </p:cNvSpPr>
              <p:nvPr/>
            </p:nvSpPr>
            <p:spPr bwMode="ltGray">
              <a:xfrm flipH="1">
                <a:off x="217" y="916"/>
                <a:ext cx="239" cy="239"/>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es-ES"/>
              </a:p>
            </p:txBody>
          </p:sp>
        </p:grpSp>
      </p:grpSp>
      <p:sp>
        <p:nvSpPr>
          <p:cNvPr id="1087"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88"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89" name="Rectangle 6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s-PY"/>
          </a:p>
        </p:txBody>
      </p:sp>
      <p:sp>
        <p:nvSpPr>
          <p:cNvPr id="1090" name="Rectangle 6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r>
              <a:rPr lang="es-PY"/>
              <a:t>ENREPD. SAS- PNUD Paraguay</a:t>
            </a:r>
          </a:p>
        </p:txBody>
      </p:sp>
      <p:sp>
        <p:nvSpPr>
          <p:cNvPr id="1091" name="Rectangle 6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62EFD0F3-0D9E-4AC3-B510-6A85169E4A62}" type="slidenum">
              <a:rPr lang="es-PY"/>
              <a:pPr/>
              <a:t>‹Nº›</a:t>
            </a:fld>
            <a:endParaRPr lang="es-PY"/>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sldNum="0"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hlink"/>
        </a:buClr>
        <a:buSzPct val="110000"/>
        <a:buFont typeface="Wingdings" pitchFamily="2" charset="2"/>
        <a:buBlip>
          <a:blip r:embed="rId13"/>
        </a:buBlip>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fontAlgn="base">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1.xml"/><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609600" y="990600"/>
            <a:ext cx="7772400" cy="1143000"/>
          </a:xfrm>
        </p:spPr>
        <p:txBody>
          <a:bodyPr/>
          <a:lstStyle/>
          <a:p>
            <a:r>
              <a:rPr lang="es-ES_tradnl"/>
              <a:t>Integración del enfoque de género en la ENREP. </a:t>
            </a:r>
            <a:endParaRPr lang="es-PY"/>
          </a:p>
        </p:txBody>
      </p:sp>
      <p:sp>
        <p:nvSpPr>
          <p:cNvPr id="47107" name="Text Box 3"/>
          <p:cNvSpPr txBox="1">
            <a:spLocks noChangeArrowheads="1"/>
          </p:cNvSpPr>
          <p:nvPr/>
        </p:nvSpPr>
        <p:spPr bwMode="auto">
          <a:xfrm>
            <a:off x="6019800" y="4114800"/>
            <a:ext cx="2667000" cy="457200"/>
          </a:xfrm>
          <a:prstGeom prst="rect">
            <a:avLst/>
          </a:prstGeom>
          <a:noFill/>
          <a:ln w="9525">
            <a:noFill/>
            <a:miter lim="800000"/>
            <a:headEnd/>
            <a:tailEnd/>
          </a:ln>
          <a:effectLst/>
        </p:spPr>
        <p:txBody>
          <a:bodyPr>
            <a:spAutoFit/>
          </a:bodyPr>
          <a:lstStyle/>
          <a:p>
            <a:pPr>
              <a:spcBef>
                <a:spcPct val="50000"/>
              </a:spcBef>
            </a:pPr>
            <a:endParaRPr lang="es-ES">
              <a:latin typeface="Times New Roman" pitchFamily="18" charset="0"/>
            </a:endParaRPr>
          </a:p>
        </p:txBody>
      </p:sp>
      <p:sp>
        <p:nvSpPr>
          <p:cNvPr id="47108" name="Text Box 4"/>
          <p:cNvSpPr txBox="1">
            <a:spLocks noChangeArrowheads="1"/>
          </p:cNvSpPr>
          <p:nvPr/>
        </p:nvSpPr>
        <p:spPr bwMode="auto">
          <a:xfrm>
            <a:off x="7848600" y="5029200"/>
            <a:ext cx="1066800" cy="457200"/>
          </a:xfrm>
          <a:prstGeom prst="rect">
            <a:avLst/>
          </a:prstGeom>
          <a:noFill/>
          <a:ln w="9525">
            <a:noFill/>
            <a:miter lim="800000"/>
            <a:headEnd/>
            <a:tailEnd/>
          </a:ln>
          <a:effectLst/>
        </p:spPr>
        <p:txBody>
          <a:bodyPr>
            <a:spAutoFit/>
          </a:bodyPr>
          <a:lstStyle/>
          <a:p>
            <a:pPr>
              <a:spcBef>
                <a:spcPct val="50000"/>
              </a:spcBef>
            </a:pPr>
            <a:endParaRPr lang="es-ES">
              <a:latin typeface="Times New Roman" pitchFamily="18" charset="0"/>
            </a:endParaRPr>
          </a:p>
        </p:txBody>
      </p:sp>
      <p:graphicFrame>
        <p:nvGraphicFramePr>
          <p:cNvPr id="47109" name="Object 5"/>
          <p:cNvGraphicFramePr>
            <a:graphicFrameLocks noChangeAspect="1"/>
          </p:cNvGraphicFramePr>
          <p:nvPr/>
        </p:nvGraphicFramePr>
        <p:xfrm>
          <a:off x="7391400" y="5562600"/>
          <a:ext cx="638175" cy="762000"/>
        </p:xfrm>
        <a:graphic>
          <a:graphicData uri="http://schemas.openxmlformats.org/presentationml/2006/ole">
            <p:oleObj spid="_x0000_s47109" name="Photo Editor Photo" r:id="rId4" imgW="876190" imgH="1047619" progId="MSPhotoEd.3">
              <p:embed/>
            </p:oleObj>
          </a:graphicData>
        </a:graphic>
      </p:graphicFrame>
      <p:sp>
        <p:nvSpPr>
          <p:cNvPr id="47110" name="Text Box 6"/>
          <p:cNvSpPr txBox="1">
            <a:spLocks noChangeArrowheads="1"/>
          </p:cNvSpPr>
          <p:nvPr/>
        </p:nvSpPr>
        <p:spPr bwMode="auto">
          <a:xfrm>
            <a:off x="1143000" y="3200400"/>
            <a:ext cx="3048000" cy="457200"/>
          </a:xfrm>
          <a:prstGeom prst="rect">
            <a:avLst/>
          </a:prstGeom>
          <a:noFill/>
          <a:ln w="9525">
            <a:noFill/>
            <a:miter lim="800000"/>
            <a:headEnd/>
            <a:tailEnd/>
          </a:ln>
          <a:effectLst/>
        </p:spPr>
        <p:txBody>
          <a:bodyPr>
            <a:spAutoFit/>
          </a:bodyPr>
          <a:lstStyle/>
          <a:p>
            <a:pPr>
              <a:spcBef>
                <a:spcPct val="50000"/>
              </a:spcBef>
            </a:pPr>
            <a:r>
              <a:rPr lang="es-ES_tradnl" b="1"/>
              <a:t>Es un aporte de</a:t>
            </a:r>
            <a:endParaRPr lang="es-PY" b="1"/>
          </a:p>
        </p:txBody>
      </p:sp>
      <p:sp>
        <p:nvSpPr>
          <p:cNvPr id="47111" name="Text Box 7"/>
          <p:cNvSpPr txBox="1">
            <a:spLocks noChangeArrowheads="1"/>
          </p:cNvSpPr>
          <p:nvPr/>
        </p:nvSpPr>
        <p:spPr bwMode="auto">
          <a:xfrm>
            <a:off x="3581400" y="4876800"/>
            <a:ext cx="3733800" cy="457200"/>
          </a:xfrm>
          <a:prstGeom prst="rect">
            <a:avLst/>
          </a:prstGeom>
          <a:noFill/>
          <a:ln w="9525">
            <a:noFill/>
            <a:miter lim="800000"/>
            <a:headEnd/>
            <a:tailEnd/>
          </a:ln>
          <a:effectLst/>
        </p:spPr>
        <p:txBody>
          <a:bodyPr>
            <a:spAutoFit/>
          </a:bodyPr>
          <a:lstStyle/>
          <a:p>
            <a:pPr>
              <a:spcBef>
                <a:spcPct val="50000"/>
              </a:spcBef>
            </a:pPr>
            <a:r>
              <a:rPr lang="es-ES_tradnl" b="1"/>
              <a:t>Con la colaboración de</a:t>
            </a:r>
            <a:r>
              <a:rPr lang="es-ES_tradnl"/>
              <a:t> </a:t>
            </a:r>
            <a:endParaRPr lang="es-PY"/>
          </a:p>
        </p:txBody>
      </p:sp>
      <p:sp>
        <p:nvSpPr>
          <p:cNvPr id="47112" name="Text Box 8"/>
          <p:cNvSpPr txBox="1">
            <a:spLocks noChangeArrowheads="1"/>
          </p:cNvSpPr>
          <p:nvPr/>
        </p:nvSpPr>
        <p:spPr bwMode="auto">
          <a:xfrm>
            <a:off x="1676400" y="5638800"/>
            <a:ext cx="1143000" cy="457200"/>
          </a:xfrm>
          <a:prstGeom prst="rect">
            <a:avLst/>
          </a:prstGeom>
          <a:noFill/>
          <a:ln w="9525">
            <a:noFill/>
            <a:miter lim="800000"/>
            <a:headEnd/>
            <a:tailEnd/>
          </a:ln>
          <a:effectLst/>
        </p:spPr>
        <p:txBody>
          <a:bodyPr>
            <a:spAutoFit/>
          </a:bodyPr>
          <a:lstStyle/>
          <a:p>
            <a:pPr>
              <a:spcBef>
                <a:spcPct val="50000"/>
              </a:spcBef>
            </a:pPr>
            <a:endParaRPr lang="es-ES"/>
          </a:p>
        </p:txBody>
      </p:sp>
      <p:sp>
        <p:nvSpPr>
          <p:cNvPr id="47114" name="Text Box 10"/>
          <p:cNvSpPr txBox="1">
            <a:spLocks noChangeArrowheads="1"/>
          </p:cNvSpPr>
          <p:nvPr/>
        </p:nvSpPr>
        <p:spPr bwMode="auto">
          <a:xfrm>
            <a:off x="5334000" y="2514600"/>
            <a:ext cx="3352800" cy="457200"/>
          </a:xfrm>
          <a:prstGeom prst="rect">
            <a:avLst/>
          </a:prstGeom>
          <a:noFill/>
          <a:ln w="9525">
            <a:noFill/>
            <a:miter lim="800000"/>
            <a:headEnd/>
            <a:tailEnd/>
          </a:ln>
          <a:effectLst/>
        </p:spPr>
        <p:txBody>
          <a:bodyPr>
            <a:spAutoFit/>
          </a:bodyPr>
          <a:lstStyle/>
          <a:p>
            <a:pPr>
              <a:spcBef>
                <a:spcPct val="50000"/>
              </a:spcBef>
            </a:pPr>
            <a:endParaRPr lang="es-ES"/>
          </a:p>
        </p:txBody>
      </p:sp>
      <p:sp>
        <p:nvSpPr>
          <p:cNvPr id="47115" name="Text Box 11"/>
          <p:cNvSpPr txBox="1">
            <a:spLocks noChangeArrowheads="1"/>
          </p:cNvSpPr>
          <p:nvPr/>
        </p:nvSpPr>
        <p:spPr bwMode="auto">
          <a:xfrm>
            <a:off x="4419600" y="2362200"/>
            <a:ext cx="4191000" cy="457200"/>
          </a:xfrm>
          <a:prstGeom prst="rect">
            <a:avLst/>
          </a:prstGeom>
          <a:noFill/>
          <a:ln w="9525">
            <a:noFill/>
            <a:miter lim="800000"/>
            <a:headEnd/>
            <a:tailEnd/>
          </a:ln>
          <a:effectLst/>
        </p:spPr>
        <p:txBody>
          <a:bodyPr>
            <a:spAutoFit/>
          </a:bodyPr>
          <a:lstStyle/>
          <a:p>
            <a:pPr>
              <a:spcBef>
                <a:spcPct val="50000"/>
              </a:spcBef>
            </a:pPr>
            <a:r>
              <a:rPr lang="es-MX"/>
              <a:t>Secretaría de Acción Social</a:t>
            </a:r>
            <a:endParaRPr lang="es-ES"/>
          </a:p>
        </p:txBody>
      </p:sp>
      <p:graphicFrame>
        <p:nvGraphicFramePr>
          <p:cNvPr id="47116" name="Object 12"/>
          <p:cNvGraphicFramePr>
            <a:graphicFrameLocks noChangeAspect="1"/>
          </p:cNvGraphicFramePr>
          <p:nvPr/>
        </p:nvGraphicFramePr>
        <p:xfrm>
          <a:off x="2590800" y="3886200"/>
          <a:ext cx="704850" cy="1114425"/>
        </p:xfrm>
        <a:graphic>
          <a:graphicData uri="http://schemas.openxmlformats.org/presentationml/2006/ole">
            <p:oleObj spid="_x0000_s47116" name="Photo Editor Photo" r:id="rId5" imgW="704948" imgH="1114581" progId="MSPhotoEd.3">
              <p:embed/>
            </p:oleObj>
          </a:graphicData>
        </a:graphic>
      </p:graphicFrame>
      <p:graphicFrame>
        <p:nvGraphicFramePr>
          <p:cNvPr id="47117" name="Object 13"/>
          <p:cNvGraphicFramePr>
            <a:graphicFrameLocks noChangeAspect="1"/>
          </p:cNvGraphicFramePr>
          <p:nvPr>
            <p:ph type="subTitle" idx="1"/>
          </p:nvPr>
        </p:nvGraphicFramePr>
        <p:xfrm>
          <a:off x="1143000" y="3733800"/>
          <a:ext cx="1346200" cy="1371600"/>
        </p:xfrm>
        <a:graphic>
          <a:graphicData uri="http://schemas.openxmlformats.org/presentationml/2006/ole">
            <p:oleObj spid="_x0000_s47117" name="Photo Editor Photo" r:id="rId6" imgW="1009791" imgH="1028844" progId="MSPhotoEd.3">
              <p:embed/>
            </p:oleObj>
          </a:graphicData>
        </a:graphic>
      </p:graphicFrame>
      <p:pic>
        <p:nvPicPr>
          <p:cNvPr id="47118" name="Picture 14" descr="C:\Documents and Settings\par01rpg\Desktop\Master NEW Logo UNFPA.gif"/>
          <p:cNvPicPr>
            <a:picLocks noChangeAspect="1" noChangeArrowheads="1"/>
          </p:cNvPicPr>
          <p:nvPr/>
        </p:nvPicPr>
        <p:blipFill>
          <a:blip r:embed="rId7"/>
          <a:srcRect/>
          <a:stretch>
            <a:fillRect/>
          </a:stretch>
        </p:blipFill>
        <p:spPr bwMode="auto">
          <a:xfrm>
            <a:off x="6019800" y="5715000"/>
            <a:ext cx="1219200" cy="574675"/>
          </a:xfrm>
          <a:prstGeom prst="rect">
            <a:avLst/>
          </a:prstGeom>
          <a:noFill/>
        </p:spPr>
      </p:pic>
      <p:graphicFrame>
        <p:nvGraphicFramePr>
          <p:cNvPr id="47119" name="Object 15"/>
          <p:cNvGraphicFramePr>
            <a:graphicFrameLocks noChangeAspect="1"/>
          </p:cNvGraphicFramePr>
          <p:nvPr/>
        </p:nvGraphicFramePr>
        <p:xfrm>
          <a:off x="5943600" y="2819400"/>
          <a:ext cx="714375" cy="666750"/>
        </p:xfrm>
        <a:graphic>
          <a:graphicData uri="http://schemas.openxmlformats.org/presentationml/2006/ole">
            <p:oleObj spid="_x0000_s47119" name="Photo Editor Photo" r:id="rId8" imgW="714286" imgH="666667" progId="MSPhotoEd.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106">
                                            <p:txEl>
                                              <p:pRg st="0" end="0"/>
                                            </p:txEl>
                                          </p:spTgt>
                                        </p:tgtEl>
                                        <p:attrNameLst>
                                          <p:attrName>style.visibility</p:attrName>
                                        </p:attrNameLst>
                                      </p:cBhvr>
                                      <p:to>
                                        <p:strVal val="visible"/>
                                      </p:to>
                                    </p:set>
                                    <p:anim calcmode="lin" valueType="num">
                                      <p:cBhvr additive="base">
                                        <p:cTn id="7" dur="500" fill="hold"/>
                                        <p:tgtEl>
                                          <p:spTgt spid="4710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115">
                                            <p:txEl>
                                              <p:pRg st="0" end="0"/>
                                            </p:txEl>
                                          </p:spTgt>
                                        </p:tgtEl>
                                        <p:attrNameLst>
                                          <p:attrName>style.visibility</p:attrName>
                                        </p:attrNameLst>
                                      </p:cBhvr>
                                      <p:to>
                                        <p:strVal val="visible"/>
                                      </p:to>
                                    </p:set>
                                    <p:anim calcmode="lin" valueType="num">
                                      <p:cBhvr additive="base">
                                        <p:cTn id="13" dur="500" fill="hold"/>
                                        <p:tgtEl>
                                          <p:spTgt spid="4711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1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47110">
                                            <p:txEl>
                                              <p:pRg st="0" end="0"/>
                                            </p:txEl>
                                          </p:spTgt>
                                        </p:tgtEl>
                                        <p:attrNameLst>
                                          <p:attrName>style.visibility</p:attrName>
                                        </p:attrNameLst>
                                      </p:cBhvr>
                                      <p:to>
                                        <p:strVal val="visible"/>
                                      </p:to>
                                    </p:set>
                                    <p:animEffect transition="in" filter="wipe(left)">
                                      <p:cBhvr>
                                        <p:cTn id="19" dur="500"/>
                                        <p:tgtEl>
                                          <p:spTgt spid="4711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47111">
                                            <p:txEl>
                                              <p:pRg st="0" end="0"/>
                                            </p:txEl>
                                          </p:spTgt>
                                        </p:tgtEl>
                                        <p:attrNameLst>
                                          <p:attrName>style.visibility</p:attrName>
                                        </p:attrNameLst>
                                      </p:cBhvr>
                                      <p:to>
                                        <p:strVal val="visible"/>
                                      </p:to>
                                    </p:set>
                                    <p:animEffect transition="in" filter="wipe(left)">
                                      <p:cBhvr>
                                        <p:cTn id="24" dur="500"/>
                                        <p:tgtEl>
                                          <p:spTgt spid="47111">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47109"/>
                                        </p:tgtEl>
                                        <p:attrNameLst>
                                          <p:attrName>style.visibility</p:attrName>
                                        </p:attrNameLst>
                                      </p:cBhvr>
                                      <p:to>
                                        <p:strVal val="visible"/>
                                      </p:to>
                                    </p:set>
                                    <p:animEffect transition="in" filter="dissolve">
                                      <p:cBhvr>
                                        <p:cTn id="29" dur="500"/>
                                        <p:tgtEl>
                                          <p:spTgt spid="47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build="p" autoUpdateAnimBg="0"/>
      <p:bldP spid="47110" grpId="0" build="p" autoUpdateAnimBg="0"/>
      <p:bldP spid="47111" grpId="0" build="p" autoUpdateAnimBg="0"/>
      <p:bldP spid="47115"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PY"/>
              <a:t>ENREPD. SAS- PNUD Paraguay</a:t>
            </a:r>
          </a:p>
        </p:txBody>
      </p:sp>
      <p:sp>
        <p:nvSpPr>
          <p:cNvPr id="15362" name="Rectangle 2"/>
          <p:cNvSpPr>
            <a:spLocks noGrp="1" noChangeArrowheads="1"/>
          </p:cNvSpPr>
          <p:nvPr>
            <p:ph type="title"/>
          </p:nvPr>
        </p:nvSpPr>
        <p:spPr>
          <a:xfrm>
            <a:off x="609600" y="304800"/>
            <a:ext cx="7772400" cy="685800"/>
          </a:xfrm>
        </p:spPr>
        <p:txBody>
          <a:bodyPr/>
          <a:lstStyle/>
          <a:p>
            <a:r>
              <a:rPr lang="es-ES_tradnl" sz="2000"/>
              <a:t>Puntos del documento ENREP</a:t>
            </a:r>
            <a:endParaRPr lang="es-PY" sz="2000"/>
          </a:p>
        </p:txBody>
      </p:sp>
      <p:sp>
        <p:nvSpPr>
          <p:cNvPr id="15363" name="Rectangle 3" descr="Rectangle: Click to edit Master text styles&#10;Second level&#10;Third level&#10;Fourth level&#10;Fifth level"/>
          <p:cNvSpPr>
            <a:spLocks noGrp="1" noChangeArrowheads="1"/>
          </p:cNvSpPr>
          <p:nvPr>
            <p:ph type="body" idx="1"/>
          </p:nvPr>
        </p:nvSpPr>
        <p:spPr/>
        <p:txBody>
          <a:bodyPr/>
          <a:lstStyle/>
          <a:p>
            <a:pPr marL="609600" indent="-609600">
              <a:buFont typeface="Wingdings" pitchFamily="2" charset="2"/>
              <a:buNone/>
            </a:pPr>
            <a:r>
              <a:rPr lang="es-ES_tradnl" b="1">
                <a:solidFill>
                  <a:srgbClr val="FF6600"/>
                </a:solidFill>
              </a:rPr>
              <a:t>5. Salud sexual y reproductiva</a:t>
            </a:r>
          </a:p>
          <a:p>
            <a:pPr marL="609600" indent="-609600">
              <a:buFont typeface="Wingdings" pitchFamily="2" charset="2"/>
              <a:buNone/>
            </a:pPr>
            <a:r>
              <a:rPr lang="es-ES_tradnl" b="1">
                <a:solidFill>
                  <a:srgbClr val="12BA8E"/>
                </a:solidFill>
              </a:rPr>
              <a:t>6. Focalización</a:t>
            </a:r>
          </a:p>
          <a:p>
            <a:pPr marL="609600" indent="-609600">
              <a:buFont typeface="Wingdings" pitchFamily="2" charset="2"/>
              <a:buNone/>
            </a:pPr>
            <a:r>
              <a:rPr lang="es-ES_tradnl" b="1">
                <a:solidFill>
                  <a:srgbClr val="FF0066"/>
                </a:solidFill>
              </a:rPr>
              <a:t>7. Meta: promover la igualdad entre los sexos y la autonomía de la mujer</a:t>
            </a:r>
            <a:endParaRPr lang="es-ES_tradnl" b="1">
              <a:solidFill>
                <a:srgbClr val="FF6600"/>
              </a:solidFill>
            </a:endParaRPr>
          </a:p>
          <a:p>
            <a:pPr marL="609600" indent="-609600">
              <a:buFont typeface="Wingdings" pitchFamily="2" charset="2"/>
              <a:buNone/>
            </a:pPr>
            <a:endParaRPr lang="es-PY" b="1">
              <a:solidFill>
                <a:srgbClr val="703A9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363">
                                            <p:txEl>
                                              <p:pRg st="0" end="0"/>
                                            </p:txEl>
                                          </p:spTgt>
                                        </p:tgtEl>
                                        <p:attrNameLst>
                                          <p:attrName>style.visibility</p:attrName>
                                        </p:attrNameLst>
                                      </p:cBhvr>
                                      <p:to>
                                        <p:strVal val="visible"/>
                                      </p:to>
                                    </p:set>
                                    <p:anim calcmode="lin" valueType="num">
                                      <p:cBhvr additive="base">
                                        <p:cTn id="13" dur="500" fill="hold"/>
                                        <p:tgtEl>
                                          <p:spTgt spid="1536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363">
                                            <p:txEl>
                                              <p:pRg st="1" end="1"/>
                                            </p:txEl>
                                          </p:spTgt>
                                        </p:tgtEl>
                                        <p:attrNameLst>
                                          <p:attrName>style.visibility</p:attrName>
                                        </p:attrNameLst>
                                      </p:cBhvr>
                                      <p:to>
                                        <p:strVal val="visible"/>
                                      </p:to>
                                    </p:set>
                                    <p:anim calcmode="lin" valueType="num">
                                      <p:cBhvr additive="base">
                                        <p:cTn id="19" dur="500" fill="hold"/>
                                        <p:tgtEl>
                                          <p:spTgt spid="1536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5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5363">
                                            <p:txEl>
                                              <p:pRg st="2" end="2"/>
                                            </p:txEl>
                                          </p:spTgt>
                                        </p:tgtEl>
                                        <p:attrNameLst>
                                          <p:attrName>style.visibility</p:attrName>
                                        </p:attrNameLst>
                                      </p:cBhvr>
                                      <p:to>
                                        <p:strVal val="visible"/>
                                      </p:to>
                                    </p:set>
                                    <p:anim calcmode="lin" valueType="num">
                                      <p:cBhvr additive="base">
                                        <p:cTn id="25" dur="500" fill="hold"/>
                                        <p:tgtEl>
                                          <p:spTgt spid="1536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536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autoUpdateAnimBg="0"/>
      <p:bldP spid="1536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PY"/>
              <a:t>ENREPD. SAS- PNUD Paraguay</a:t>
            </a:r>
          </a:p>
        </p:txBody>
      </p:sp>
      <p:sp>
        <p:nvSpPr>
          <p:cNvPr id="16386" name="Rectangle 2"/>
          <p:cNvSpPr>
            <a:spLocks noGrp="1" noChangeArrowheads="1"/>
          </p:cNvSpPr>
          <p:nvPr>
            <p:ph type="title"/>
          </p:nvPr>
        </p:nvSpPr>
        <p:spPr>
          <a:xfrm>
            <a:off x="609600" y="304800"/>
            <a:ext cx="7772400" cy="762000"/>
          </a:xfrm>
        </p:spPr>
        <p:txBody>
          <a:bodyPr/>
          <a:lstStyle/>
          <a:p>
            <a:r>
              <a:rPr lang="es-ES_tradnl" sz="2000"/>
              <a:t>Puntos del documento ENREP</a:t>
            </a:r>
            <a:endParaRPr lang="es-PY" sz="2000"/>
          </a:p>
        </p:txBody>
      </p:sp>
      <p:sp>
        <p:nvSpPr>
          <p:cNvPr id="16387" name="Rectangle 3" descr="Rectangle: Click to edit Master text styles&#10;Second level&#10;Third level&#10;Fourth level&#10;Fifth level"/>
          <p:cNvSpPr>
            <a:spLocks noGrp="1" noChangeArrowheads="1"/>
          </p:cNvSpPr>
          <p:nvPr>
            <p:ph type="body" idx="1"/>
          </p:nvPr>
        </p:nvSpPr>
        <p:spPr/>
        <p:txBody>
          <a:bodyPr/>
          <a:lstStyle/>
          <a:p>
            <a:pPr>
              <a:buFont typeface="Wingdings" pitchFamily="2" charset="2"/>
              <a:buNone/>
            </a:pPr>
            <a:r>
              <a:rPr lang="es-ES_tradnl" b="1"/>
              <a:t>8. Medidas macroeconómicas</a:t>
            </a:r>
          </a:p>
          <a:p>
            <a:pPr>
              <a:buFont typeface="Wingdings" pitchFamily="2" charset="2"/>
              <a:buNone/>
            </a:pPr>
            <a:r>
              <a:rPr lang="es-ES_tradnl" b="1">
                <a:solidFill>
                  <a:srgbClr val="FF6600"/>
                </a:solidFill>
              </a:rPr>
              <a:t>9. Participación ciudadana como         	estrategia</a:t>
            </a:r>
          </a:p>
          <a:p>
            <a:pPr>
              <a:buFont typeface="Wingdings" pitchFamily="2" charset="2"/>
              <a:buNone/>
            </a:pPr>
            <a:r>
              <a:rPr lang="es-ES_tradnl" b="1">
                <a:solidFill>
                  <a:srgbClr val="12BA8E"/>
                </a:solidFill>
              </a:rPr>
              <a:t>10. Políticas específicas.</a:t>
            </a:r>
          </a:p>
          <a:p>
            <a:pPr>
              <a:buFont typeface="Wingdings" pitchFamily="2" charset="2"/>
              <a:buNone/>
            </a:pPr>
            <a:r>
              <a:rPr lang="es-ES_tradnl" b="1">
                <a:solidFill>
                  <a:srgbClr val="AC5C20"/>
                </a:solidFill>
              </a:rPr>
              <a:t>11. Programas de lucha contra la 	pobreza</a:t>
            </a:r>
            <a:endParaRPr lang="es-PY" b="1">
              <a:solidFill>
                <a:srgbClr val="AC5C20"/>
              </a:solidFill>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animEffect transition="in" filter="barn(outVertical)">
                                      <p:cBhvr>
                                        <p:cTn id="7" dur="500"/>
                                        <p:tgtEl>
                                          <p:spTgt spid="163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barn(outVertical)">
                                      <p:cBhvr>
                                        <p:cTn id="12" dur="500"/>
                                        <p:tgtEl>
                                          <p:spTgt spid="163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barn(outVertical)">
                                      <p:cBhvr>
                                        <p:cTn id="17" dur="500"/>
                                        <p:tgtEl>
                                          <p:spTgt spid="1638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16387">
                                            <p:txEl>
                                              <p:pRg st="2" end="2"/>
                                            </p:txEl>
                                          </p:spTgt>
                                        </p:tgtEl>
                                        <p:attrNameLst>
                                          <p:attrName>style.visibility</p:attrName>
                                        </p:attrNameLst>
                                      </p:cBhvr>
                                      <p:to>
                                        <p:strVal val="visible"/>
                                      </p:to>
                                    </p:set>
                                    <p:animEffect transition="in" filter="barn(outVertical)">
                                      <p:cBhvr>
                                        <p:cTn id="22" dur="500"/>
                                        <p:tgtEl>
                                          <p:spTgt spid="1638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16387">
                                            <p:txEl>
                                              <p:pRg st="3" end="3"/>
                                            </p:txEl>
                                          </p:spTgt>
                                        </p:tgtEl>
                                        <p:attrNameLst>
                                          <p:attrName>style.visibility</p:attrName>
                                        </p:attrNameLst>
                                      </p:cBhvr>
                                      <p:to>
                                        <p:strVal val="visible"/>
                                      </p:to>
                                    </p:set>
                                    <p:animEffect transition="in" filter="barn(outVertical)">
                                      <p:cBhvr>
                                        <p:cTn id="27"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autoUpdateAnimBg="0"/>
      <p:bldP spid="1638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4 Marcador de pie de página"/>
          <p:cNvSpPr>
            <a:spLocks noGrp="1"/>
          </p:cNvSpPr>
          <p:nvPr>
            <p:ph type="ftr" sz="quarter" idx="11"/>
          </p:nvPr>
        </p:nvSpPr>
        <p:spPr/>
        <p:txBody>
          <a:bodyPr/>
          <a:lstStyle/>
          <a:p>
            <a:r>
              <a:rPr lang="es-PY"/>
              <a:t>ENREPD. SAS- PNUD Paraguay</a:t>
            </a:r>
          </a:p>
        </p:txBody>
      </p:sp>
      <p:sp>
        <p:nvSpPr>
          <p:cNvPr id="19458" name="Rectangle 2"/>
          <p:cNvSpPr>
            <a:spLocks noGrp="1" noChangeArrowheads="1"/>
          </p:cNvSpPr>
          <p:nvPr>
            <p:ph type="title"/>
          </p:nvPr>
        </p:nvSpPr>
        <p:spPr>
          <a:xfrm>
            <a:off x="609600" y="304800"/>
            <a:ext cx="7772400" cy="304800"/>
          </a:xfrm>
        </p:spPr>
        <p:txBody>
          <a:bodyPr/>
          <a:lstStyle/>
          <a:p>
            <a:pPr marL="838200" indent="-838200"/>
            <a:r>
              <a:rPr lang="es-ES_tradnl" b="1">
                <a:solidFill>
                  <a:srgbClr val="AC5C20"/>
                </a:solidFill>
              </a:rPr>
              <a:t/>
            </a:r>
            <a:br>
              <a:rPr lang="es-ES_tradnl" b="1">
                <a:solidFill>
                  <a:srgbClr val="AC5C20"/>
                </a:solidFill>
              </a:rPr>
            </a:br>
            <a:r>
              <a:rPr lang="es-ES_tradnl" b="1">
                <a:solidFill>
                  <a:srgbClr val="AC5C20"/>
                </a:solidFill>
              </a:rPr>
              <a:t/>
            </a:r>
            <a:br>
              <a:rPr lang="es-ES_tradnl" b="1">
                <a:solidFill>
                  <a:srgbClr val="AC5C20"/>
                </a:solidFill>
              </a:rPr>
            </a:br>
            <a:r>
              <a:rPr lang="es-ES_tradnl" b="1">
                <a:solidFill>
                  <a:srgbClr val="AC5C20"/>
                </a:solidFill>
              </a:rPr>
              <a:t/>
            </a:r>
            <a:br>
              <a:rPr lang="es-ES_tradnl" b="1">
                <a:solidFill>
                  <a:srgbClr val="AC5C20"/>
                </a:solidFill>
              </a:rPr>
            </a:br>
            <a:r>
              <a:rPr lang="es-ES_tradnl" b="1">
                <a:solidFill>
                  <a:srgbClr val="AC5C20"/>
                </a:solidFill>
              </a:rPr>
              <a:t/>
            </a:r>
            <a:br>
              <a:rPr lang="es-ES_tradnl" b="1">
                <a:solidFill>
                  <a:srgbClr val="AC5C20"/>
                </a:solidFill>
              </a:rPr>
            </a:br>
            <a:r>
              <a:rPr lang="es-ES_tradnl" b="1">
                <a:solidFill>
                  <a:srgbClr val="AC5C20"/>
                </a:solidFill>
              </a:rPr>
              <a:t/>
            </a:r>
            <a:br>
              <a:rPr lang="es-ES_tradnl" b="1">
                <a:solidFill>
                  <a:srgbClr val="AC5C20"/>
                </a:solidFill>
              </a:rPr>
            </a:br>
            <a:endParaRPr lang="es-PY" b="1">
              <a:solidFill>
                <a:srgbClr val="AC5C20"/>
              </a:solidFill>
            </a:endParaRPr>
          </a:p>
        </p:txBody>
      </p:sp>
      <p:sp>
        <p:nvSpPr>
          <p:cNvPr id="19459" name="Rectangle 3" descr="Rectangle: Click to edit Master text styles&#10;Second level&#10;Third level&#10;Fourth level&#10;Fifth level"/>
          <p:cNvSpPr>
            <a:spLocks noGrp="1" noChangeArrowheads="1"/>
          </p:cNvSpPr>
          <p:nvPr>
            <p:ph type="body" idx="1"/>
          </p:nvPr>
        </p:nvSpPr>
        <p:spPr/>
        <p:txBody>
          <a:bodyPr/>
          <a:lstStyle/>
          <a:p>
            <a:r>
              <a:rPr lang="es-ES_tradnl" sz="4800"/>
              <a:t>Visibilizar el trabajo no remunerado de las mujeres.</a:t>
            </a:r>
          </a:p>
          <a:p>
            <a:pPr>
              <a:buFont typeface="Wingdings" pitchFamily="2" charset="2"/>
              <a:buNone/>
            </a:pPr>
            <a:r>
              <a:rPr lang="es-ES_tradnl" sz="2800"/>
              <a:t>(Indicador de contribución de las economías familiares al PIB. CEPAL)</a:t>
            </a:r>
          </a:p>
          <a:p>
            <a:pPr>
              <a:buFont typeface="Wingdings" pitchFamily="2" charset="2"/>
              <a:buNone/>
            </a:pPr>
            <a:endParaRPr lang="es-ES_tradnl" sz="2400"/>
          </a:p>
          <a:p>
            <a:pPr>
              <a:buFont typeface="Wingdings" pitchFamily="2" charset="2"/>
              <a:buNone/>
            </a:pPr>
            <a:r>
              <a:rPr lang="es-ES_tradnl" sz="2400" b="1" i="1">
                <a:latin typeface="Times New Roman" pitchFamily="18" charset="0"/>
              </a:rPr>
              <a:t>		</a:t>
            </a:r>
            <a:r>
              <a:rPr lang="es-ES_tradnl" sz="2400" b="1" i="1">
                <a:solidFill>
                  <a:srgbClr val="FF0066"/>
                </a:solidFill>
                <a:latin typeface="Times New Roman" pitchFamily="18" charset="0"/>
              </a:rPr>
              <a:t>	 </a:t>
            </a:r>
            <a:r>
              <a:rPr lang="es-ES_tradnl" sz="2400" b="1" i="1">
                <a:latin typeface="Times New Roman" pitchFamily="18" charset="0"/>
              </a:rPr>
              <a:t> </a:t>
            </a:r>
            <a:endParaRPr lang="es-PY" sz="2400" b="1" i="1">
              <a:latin typeface="Times New Roman" pitchFamily="18" charset="0"/>
            </a:endParaRPr>
          </a:p>
        </p:txBody>
      </p:sp>
      <p:sp>
        <p:nvSpPr>
          <p:cNvPr id="19460" name="Text Box 4"/>
          <p:cNvSpPr txBox="1">
            <a:spLocks noChangeArrowheads="1"/>
          </p:cNvSpPr>
          <p:nvPr/>
        </p:nvSpPr>
        <p:spPr bwMode="auto">
          <a:xfrm>
            <a:off x="990600" y="457200"/>
            <a:ext cx="7010400" cy="762000"/>
          </a:xfrm>
          <a:prstGeom prst="rect">
            <a:avLst/>
          </a:prstGeom>
          <a:noFill/>
          <a:ln w="9525">
            <a:noFill/>
            <a:miter lim="800000"/>
            <a:headEnd/>
            <a:tailEnd/>
          </a:ln>
          <a:effectLst/>
        </p:spPr>
        <p:txBody>
          <a:bodyPr>
            <a:spAutoFit/>
          </a:bodyPr>
          <a:lstStyle/>
          <a:p>
            <a:pPr>
              <a:spcBef>
                <a:spcPct val="50000"/>
              </a:spcBef>
            </a:pPr>
            <a:r>
              <a:rPr lang="es-ES_tradnl" sz="4400" b="1">
                <a:solidFill>
                  <a:srgbClr val="AC5C20"/>
                </a:solidFill>
              </a:rPr>
              <a:t>1. Empleo y ocupación</a:t>
            </a:r>
            <a:endParaRPr lang="es-PY" sz="4400" b="1">
              <a:solidFill>
                <a:srgbClr val="AC5C2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 calcmode="lin" valueType="num">
                                      <p:cBhvr additive="base">
                                        <p:cTn id="7" dur="500" fill="hold"/>
                                        <p:tgtEl>
                                          <p:spTgt spid="1945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59">
                                            <p:txEl>
                                              <p:pRg st="0" end="0"/>
                                            </p:txEl>
                                          </p:spTgt>
                                        </p:tgtEl>
                                        <p:attrNameLst>
                                          <p:attrName>style.visibility</p:attrName>
                                        </p:attrNameLst>
                                      </p:cBhvr>
                                      <p:to>
                                        <p:strVal val="visible"/>
                                      </p:to>
                                    </p:set>
                                    <p:anim calcmode="lin" valueType="num">
                                      <p:cBhvr additive="base">
                                        <p:cTn id="13"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459">
                                            <p:txEl>
                                              <p:pRg st="1" end="1"/>
                                            </p:txEl>
                                          </p:spTgt>
                                        </p:tgtEl>
                                        <p:attrNameLst>
                                          <p:attrName>style.visibility</p:attrName>
                                        </p:attrNameLst>
                                      </p:cBhvr>
                                      <p:to>
                                        <p:strVal val="visible"/>
                                      </p:to>
                                    </p:set>
                                    <p:anim calcmode="lin" valueType="num">
                                      <p:cBhvr additive="base">
                                        <p:cTn id="19"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autoUpdateAnimBg="0"/>
      <p:bldP spid="1945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4 Marcador de pie de página"/>
          <p:cNvSpPr>
            <a:spLocks noGrp="1"/>
          </p:cNvSpPr>
          <p:nvPr>
            <p:ph type="ftr" sz="quarter" idx="11"/>
          </p:nvPr>
        </p:nvSpPr>
        <p:spPr/>
        <p:txBody>
          <a:bodyPr/>
          <a:lstStyle/>
          <a:p>
            <a:r>
              <a:rPr lang="es-PY"/>
              <a:t>ENREPD. SAS- PNUD Paraguay</a:t>
            </a:r>
          </a:p>
        </p:txBody>
      </p:sp>
      <p:graphicFrame>
        <p:nvGraphicFramePr>
          <p:cNvPr id="20483" name="Object 3"/>
          <p:cNvGraphicFramePr>
            <a:graphicFrameLocks noChangeAspect="1"/>
          </p:cNvGraphicFramePr>
          <p:nvPr>
            <p:ph type="body" idx="1"/>
          </p:nvPr>
        </p:nvGraphicFramePr>
        <p:xfrm>
          <a:off x="228600" y="304800"/>
          <a:ext cx="8458200" cy="6083300"/>
        </p:xfrm>
        <a:graphic>
          <a:graphicData uri="http://schemas.openxmlformats.org/presentationml/2006/ole">
            <p:oleObj spid="_x0000_s20483" name="Photo Editor Photo" r:id="rId3" imgW="4896533" imgH="3010320" progId="MSPhotoEd.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0483"/>
                                        </p:tgtEl>
                                        <p:attrNameLst>
                                          <p:attrName>style.visibility</p:attrName>
                                        </p:attrNameLst>
                                      </p:cBhvr>
                                      <p:to>
                                        <p:strVal val="visible"/>
                                      </p:to>
                                    </p:set>
                                    <p:anim calcmode="lin" valueType="num">
                                      <p:cBhvr additive="base">
                                        <p:cTn id="7" dur="500" fill="hold"/>
                                        <p:tgtEl>
                                          <p:spTgt spid="20483"/>
                                        </p:tgtEl>
                                        <p:attrNameLst>
                                          <p:attrName>ppt_x</p:attrName>
                                        </p:attrNameLst>
                                      </p:cBhvr>
                                      <p:tavLst>
                                        <p:tav tm="0">
                                          <p:val>
                                            <p:strVal val="#ppt_x"/>
                                          </p:val>
                                        </p:tav>
                                        <p:tav tm="100000">
                                          <p:val>
                                            <p:strVal val="#ppt_x"/>
                                          </p:val>
                                        </p:tav>
                                      </p:tavLst>
                                    </p:anim>
                                    <p:anim calcmode="lin" valueType="num">
                                      <p:cBhvr additive="base">
                                        <p:cTn id="8" dur="500" fill="hold"/>
                                        <p:tgtEl>
                                          <p:spTgt spid="2048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4 Marcador de pie de página"/>
          <p:cNvSpPr>
            <a:spLocks noGrp="1"/>
          </p:cNvSpPr>
          <p:nvPr>
            <p:ph type="ftr" sz="quarter" idx="11"/>
          </p:nvPr>
        </p:nvSpPr>
        <p:spPr/>
        <p:txBody>
          <a:bodyPr/>
          <a:lstStyle/>
          <a:p>
            <a:r>
              <a:rPr lang="es-PY"/>
              <a:t>ENREPD. SAS- PNUD Paraguay</a:t>
            </a:r>
          </a:p>
        </p:txBody>
      </p:sp>
      <p:sp>
        <p:nvSpPr>
          <p:cNvPr id="21506" name="Rectangle 2"/>
          <p:cNvSpPr>
            <a:spLocks noGrp="1" noChangeArrowheads="1"/>
          </p:cNvSpPr>
          <p:nvPr>
            <p:ph type="title"/>
          </p:nvPr>
        </p:nvSpPr>
        <p:spPr/>
        <p:txBody>
          <a:bodyPr/>
          <a:lstStyle/>
          <a:p>
            <a:r>
              <a:rPr lang="es-ES_tradnl" b="1">
                <a:solidFill>
                  <a:srgbClr val="0981C3"/>
                </a:solidFill>
              </a:rPr>
              <a:t>2. Demografía</a:t>
            </a:r>
            <a:endParaRPr lang="es-PY" b="1">
              <a:solidFill>
                <a:srgbClr val="0981C3"/>
              </a:solidFill>
            </a:endParaRPr>
          </a:p>
        </p:txBody>
      </p:sp>
      <p:sp>
        <p:nvSpPr>
          <p:cNvPr id="21507" name="Rectangle 3" descr="Rectangle: Click to edit Master text styles&#10;Second level&#10;Third level&#10;Fourth level&#10;Fifth level"/>
          <p:cNvSpPr>
            <a:spLocks noGrp="1" noChangeArrowheads="1"/>
          </p:cNvSpPr>
          <p:nvPr>
            <p:ph type="body" idx="1"/>
          </p:nvPr>
        </p:nvSpPr>
        <p:spPr>
          <a:xfrm>
            <a:off x="457200" y="1676400"/>
            <a:ext cx="8001000" cy="1371600"/>
          </a:xfrm>
        </p:spPr>
        <p:txBody>
          <a:bodyPr/>
          <a:lstStyle/>
          <a:p>
            <a:pPr>
              <a:lnSpc>
                <a:spcPct val="90000"/>
              </a:lnSpc>
              <a:buFont typeface="Wingdings" pitchFamily="2" charset="2"/>
              <a:buNone/>
            </a:pPr>
            <a:r>
              <a:rPr lang="es-ES_tradnl" sz="2800"/>
              <a:t>- Los hogares con jefatura femenina son</a:t>
            </a:r>
          </a:p>
          <a:p>
            <a:pPr>
              <a:lnSpc>
                <a:spcPct val="90000"/>
              </a:lnSpc>
              <a:buFont typeface="Wingdings" pitchFamily="2" charset="2"/>
              <a:buNone/>
            </a:pPr>
            <a:r>
              <a:rPr lang="es-ES_tradnl" sz="2800"/>
              <a:t>	más vulnerables</a:t>
            </a:r>
          </a:p>
          <a:p>
            <a:pPr>
              <a:lnSpc>
                <a:spcPct val="90000"/>
              </a:lnSpc>
              <a:buFont typeface="Wingdings" pitchFamily="2" charset="2"/>
              <a:buNone/>
            </a:pPr>
            <a:r>
              <a:rPr lang="es-ES_tradnl" sz="2800"/>
              <a:t>	(no necesariamente más pobres)</a:t>
            </a:r>
          </a:p>
          <a:p>
            <a:pPr>
              <a:lnSpc>
                <a:spcPct val="90000"/>
              </a:lnSpc>
              <a:buFont typeface="Wingdings" pitchFamily="2" charset="2"/>
              <a:buNone/>
            </a:pPr>
            <a:endParaRPr lang="es-PY" sz="2000"/>
          </a:p>
        </p:txBody>
      </p:sp>
      <p:sp>
        <p:nvSpPr>
          <p:cNvPr id="21508" name="Text Box 4"/>
          <p:cNvSpPr txBox="1">
            <a:spLocks noChangeArrowheads="1"/>
          </p:cNvSpPr>
          <p:nvPr/>
        </p:nvSpPr>
        <p:spPr bwMode="auto">
          <a:xfrm>
            <a:off x="685800" y="4368800"/>
            <a:ext cx="7543800" cy="1954213"/>
          </a:xfrm>
          <a:prstGeom prst="rect">
            <a:avLst/>
          </a:prstGeom>
          <a:noFill/>
          <a:ln w="9525">
            <a:noFill/>
            <a:miter lim="800000"/>
            <a:headEnd/>
            <a:tailEnd/>
          </a:ln>
          <a:effectLst/>
        </p:spPr>
        <p:txBody>
          <a:bodyPr>
            <a:spAutoFit/>
          </a:bodyPr>
          <a:lstStyle/>
          <a:p>
            <a:pPr>
              <a:lnSpc>
                <a:spcPct val="90000"/>
              </a:lnSpc>
              <a:spcBef>
                <a:spcPct val="20000"/>
              </a:spcBef>
              <a:buClr>
                <a:schemeClr val="hlink"/>
              </a:buClr>
              <a:buSzPct val="110000"/>
              <a:buFont typeface="Wingdings" pitchFamily="2" charset="2"/>
              <a:buNone/>
            </a:pPr>
            <a:r>
              <a:rPr lang="es-ES_tradnl" sz="3200" b="1">
                <a:solidFill>
                  <a:srgbClr val="0981C3"/>
                </a:solidFill>
              </a:rPr>
              <a:t>- hacer visible la migración femenina </a:t>
            </a:r>
            <a:r>
              <a:rPr lang="es-ES_tradnl" sz="3200">
                <a:solidFill>
                  <a:srgbClr val="FF0066"/>
                </a:solidFill>
              </a:rPr>
              <a:t>(</a:t>
            </a:r>
            <a:r>
              <a:rPr lang="es-PY">
                <a:solidFill>
                  <a:srgbClr val="FF0066"/>
                </a:solidFill>
                <a:cs typeface="Times New Roman" pitchFamily="18" charset="0"/>
              </a:rPr>
              <a:t>Del total de mujeres migrantes -alrededor del 51%- apenas</a:t>
            </a:r>
            <a:r>
              <a:rPr lang="es-PY">
                <a:solidFill>
                  <a:srgbClr val="FF00FF"/>
                </a:solidFill>
                <a:cs typeface="Times New Roman" pitchFamily="18" charset="0"/>
              </a:rPr>
              <a:t> un 41% se hallan ocupadas en algún tipo de actividad, siendo el trabajo doméstico el más frecuente)</a:t>
            </a:r>
            <a:endParaRPr lang="es-ES">
              <a:solidFill>
                <a:srgbClr val="FF00FF"/>
              </a:solidFill>
              <a:cs typeface="Times New Roman" pitchFamily="18" charset="0"/>
            </a:endParaRPr>
          </a:p>
        </p:txBody>
      </p:sp>
      <p:sp>
        <p:nvSpPr>
          <p:cNvPr id="21509" name="Text Box 5"/>
          <p:cNvSpPr txBox="1">
            <a:spLocks noChangeArrowheads="1"/>
          </p:cNvSpPr>
          <p:nvPr/>
        </p:nvSpPr>
        <p:spPr bwMode="auto">
          <a:xfrm>
            <a:off x="685800" y="3200400"/>
            <a:ext cx="7696200" cy="1066800"/>
          </a:xfrm>
          <a:prstGeom prst="rect">
            <a:avLst/>
          </a:prstGeom>
          <a:noFill/>
          <a:ln w="9525">
            <a:noFill/>
            <a:miter lim="800000"/>
            <a:headEnd/>
            <a:tailEnd/>
          </a:ln>
          <a:effectLst/>
        </p:spPr>
        <p:txBody>
          <a:bodyPr>
            <a:spAutoFit/>
          </a:bodyPr>
          <a:lstStyle/>
          <a:p>
            <a:pPr>
              <a:spcBef>
                <a:spcPct val="50000"/>
              </a:spcBef>
            </a:pPr>
            <a:r>
              <a:rPr lang="es-ES_tradnl" sz="3200">
                <a:solidFill>
                  <a:srgbClr val="12BA8E"/>
                </a:solidFill>
              </a:rPr>
              <a:t>- Es importante enfatizar la relación entre pobreza y migración y </a:t>
            </a:r>
            <a:endParaRPr lang="es-ES" sz="3200">
              <a:solidFill>
                <a:srgbClr val="12BA8E"/>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300" fill="hold"/>
                                        <p:tgtEl>
                                          <p:spTgt spid="21506"/>
                                        </p:tgtEl>
                                        <p:attrNameLst>
                                          <p:attrName>ppt_x</p:attrName>
                                        </p:attrNameLst>
                                      </p:cBhvr>
                                      <p:tavLst>
                                        <p:tav tm="0">
                                          <p:val>
                                            <p:strVal val="0-#ppt_w/2"/>
                                          </p:val>
                                        </p:tav>
                                        <p:tav tm="100000">
                                          <p:val>
                                            <p:strVal val="#ppt_x"/>
                                          </p:val>
                                        </p:tav>
                                      </p:tavLst>
                                    </p:anim>
                                    <p:anim calcmode="lin" valueType="num">
                                      <p:cBhvr additive="base">
                                        <p:cTn id="8" dur="300" fill="hold"/>
                                        <p:tgtEl>
                                          <p:spTgt spid="2150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7">
                                            <p:txEl>
                                              <p:pRg st="0" end="0"/>
                                            </p:txEl>
                                          </p:spTgt>
                                        </p:tgtEl>
                                        <p:attrNameLst>
                                          <p:attrName>style.visibility</p:attrName>
                                        </p:attrNameLst>
                                      </p:cBhvr>
                                      <p:to>
                                        <p:strVal val="visible"/>
                                      </p:to>
                                    </p:set>
                                    <p:anim calcmode="lin" valueType="num">
                                      <p:cBhvr additive="base">
                                        <p:cTn id="13"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507">
                                            <p:txEl>
                                              <p:pRg st="1" end="1"/>
                                            </p:txEl>
                                          </p:spTgt>
                                        </p:tgtEl>
                                        <p:attrNameLst>
                                          <p:attrName>style.visibility</p:attrName>
                                        </p:attrNameLst>
                                      </p:cBhvr>
                                      <p:to>
                                        <p:strVal val="visible"/>
                                      </p:to>
                                    </p:set>
                                    <p:anim calcmode="lin" valueType="num">
                                      <p:cBhvr additive="base">
                                        <p:cTn id="19"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507">
                                            <p:txEl>
                                              <p:pRg st="2" end="2"/>
                                            </p:txEl>
                                          </p:spTgt>
                                        </p:tgtEl>
                                        <p:attrNameLst>
                                          <p:attrName>style.visibility</p:attrName>
                                        </p:attrNameLst>
                                      </p:cBhvr>
                                      <p:to>
                                        <p:strVal val="visible"/>
                                      </p:to>
                                    </p:set>
                                    <p:anim calcmode="lin" valueType="num">
                                      <p:cBhvr additive="base">
                                        <p:cTn id="25"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1509"/>
                                        </p:tgtEl>
                                        <p:attrNameLst>
                                          <p:attrName>style.visibility</p:attrName>
                                        </p:attrNameLst>
                                      </p:cBhvr>
                                      <p:to>
                                        <p:strVal val="visible"/>
                                      </p:to>
                                    </p:set>
                                    <p:anim calcmode="lin" valueType="num">
                                      <p:cBhvr additive="base">
                                        <p:cTn id="31" dur="500" fill="hold"/>
                                        <p:tgtEl>
                                          <p:spTgt spid="21509"/>
                                        </p:tgtEl>
                                        <p:attrNameLst>
                                          <p:attrName>ppt_x</p:attrName>
                                        </p:attrNameLst>
                                      </p:cBhvr>
                                      <p:tavLst>
                                        <p:tav tm="0">
                                          <p:val>
                                            <p:strVal val="0-#ppt_w/2"/>
                                          </p:val>
                                        </p:tav>
                                        <p:tav tm="100000">
                                          <p:val>
                                            <p:strVal val="#ppt_x"/>
                                          </p:val>
                                        </p:tav>
                                      </p:tavLst>
                                    </p:anim>
                                    <p:anim calcmode="lin" valueType="num">
                                      <p:cBhvr additive="base">
                                        <p:cTn id="32" dur="500" fill="hold"/>
                                        <p:tgtEl>
                                          <p:spTgt spid="2150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1508"/>
                                        </p:tgtEl>
                                        <p:attrNameLst>
                                          <p:attrName>style.visibility</p:attrName>
                                        </p:attrNameLst>
                                      </p:cBhvr>
                                      <p:to>
                                        <p:strVal val="visible"/>
                                      </p:to>
                                    </p:set>
                                    <p:anim calcmode="lin" valueType="num">
                                      <p:cBhvr additive="base">
                                        <p:cTn id="37" dur="500" fill="hold"/>
                                        <p:tgtEl>
                                          <p:spTgt spid="21508"/>
                                        </p:tgtEl>
                                        <p:attrNameLst>
                                          <p:attrName>ppt_x</p:attrName>
                                        </p:attrNameLst>
                                      </p:cBhvr>
                                      <p:tavLst>
                                        <p:tav tm="0">
                                          <p:val>
                                            <p:strVal val="0-#ppt_w/2"/>
                                          </p:val>
                                        </p:tav>
                                        <p:tav tm="100000">
                                          <p:val>
                                            <p:strVal val="#ppt_x"/>
                                          </p:val>
                                        </p:tav>
                                      </p:tavLst>
                                    </p:anim>
                                    <p:anim calcmode="lin" valueType="num">
                                      <p:cBhvr additive="base">
                                        <p:cTn id="38" dur="500" fill="hold"/>
                                        <p:tgtEl>
                                          <p:spTgt spid="215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build="p" autoUpdateAnimBg="0"/>
      <p:bldP spid="21508" grpId="0" autoUpdateAnimBg="0"/>
      <p:bldP spid="21509"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4 Marcador de pie de página"/>
          <p:cNvSpPr>
            <a:spLocks noGrp="1"/>
          </p:cNvSpPr>
          <p:nvPr>
            <p:ph type="ftr" sz="quarter" idx="11"/>
          </p:nvPr>
        </p:nvSpPr>
        <p:spPr/>
        <p:txBody>
          <a:bodyPr/>
          <a:lstStyle/>
          <a:p>
            <a:r>
              <a:rPr lang="es-PY"/>
              <a:t>ENREPD. SAS- PNUD Paraguay</a:t>
            </a:r>
          </a:p>
        </p:txBody>
      </p:sp>
      <p:sp>
        <p:nvSpPr>
          <p:cNvPr id="22530" name="Rectangle 2"/>
          <p:cNvSpPr>
            <a:spLocks noGrp="1" noChangeArrowheads="1"/>
          </p:cNvSpPr>
          <p:nvPr>
            <p:ph type="title"/>
          </p:nvPr>
        </p:nvSpPr>
        <p:spPr>
          <a:xfrm>
            <a:off x="914400" y="685800"/>
            <a:ext cx="7467600" cy="533400"/>
          </a:xfrm>
        </p:spPr>
        <p:txBody>
          <a:bodyPr/>
          <a:lstStyle/>
          <a:p>
            <a:pPr marL="838200" indent="-838200"/>
            <a:r>
              <a:rPr lang="es-ES_tradnl" b="1">
                <a:solidFill>
                  <a:srgbClr val="FF6600"/>
                </a:solidFill>
              </a:rPr>
              <a:t> </a:t>
            </a:r>
            <a:br>
              <a:rPr lang="es-ES_tradnl" b="1">
                <a:solidFill>
                  <a:srgbClr val="FF6600"/>
                </a:solidFill>
              </a:rPr>
            </a:br>
            <a:endParaRPr lang="es-PY" b="1">
              <a:solidFill>
                <a:srgbClr val="FF6600"/>
              </a:solidFill>
            </a:endParaRPr>
          </a:p>
        </p:txBody>
      </p:sp>
      <p:sp>
        <p:nvSpPr>
          <p:cNvPr id="22531" name="Rectangle 3" descr="Rectangle: Click to edit Master text styles&#10;Second level&#10;Third level&#10;Fourth level&#10;Fifth level"/>
          <p:cNvSpPr>
            <a:spLocks noGrp="1" noChangeArrowheads="1"/>
          </p:cNvSpPr>
          <p:nvPr>
            <p:ph type="body" idx="1"/>
          </p:nvPr>
        </p:nvSpPr>
        <p:spPr>
          <a:xfrm>
            <a:off x="533400" y="1905000"/>
            <a:ext cx="8077200" cy="4114800"/>
          </a:xfrm>
        </p:spPr>
        <p:txBody>
          <a:bodyPr/>
          <a:lstStyle/>
          <a:p>
            <a:pPr>
              <a:lnSpc>
                <a:spcPct val="90000"/>
              </a:lnSpc>
            </a:pPr>
            <a:r>
              <a:rPr lang="es-ES_tradnl"/>
              <a:t>Hogares con jefatura femenina en condición de pobreza</a:t>
            </a:r>
          </a:p>
          <a:p>
            <a:pPr>
              <a:lnSpc>
                <a:spcPct val="90000"/>
              </a:lnSpc>
            </a:pPr>
            <a:endParaRPr lang="es-ES_tradnl"/>
          </a:p>
          <a:p>
            <a:pPr>
              <a:lnSpc>
                <a:spcPct val="90000"/>
              </a:lnSpc>
            </a:pPr>
            <a:r>
              <a:rPr lang="es-ES_tradnl">
                <a:solidFill>
                  <a:srgbClr val="FF0066"/>
                </a:solidFill>
              </a:rPr>
              <a:t>Niños, niñas y adolescentes (no sólo trabajadores/as) Hay que tener en cuenta a las niñas madres</a:t>
            </a:r>
            <a:endParaRPr lang="es-ES_tradnl" b="1" u="sng">
              <a:solidFill>
                <a:srgbClr val="FF0066"/>
              </a:solidFill>
            </a:endParaRPr>
          </a:p>
          <a:p>
            <a:pPr>
              <a:lnSpc>
                <a:spcPct val="90000"/>
              </a:lnSpc>
              <a:buFont typeface="Wingdings" pitchFamily="2" charset="2"/>
              <a:buNone/>
            </a:pPr>
            <a:endParaRPr lang="es-ES_tradnl" b="1" u="sng">
              <a:solidFill>
                <a:srgbClr val="FF0066"/>
              </a:solidFill>
            </a:endParaRPr>
          </a:p>
          <a:p>
            <a:pPr>
              <a:lnSpc>
                <a:spcPct val="90000"/>
              </a:lnSpc>
            </a:pPr>
            <a:r>
              <a:rPr lang="es-ES_tradnl">
                <a:solidFill>
                  <a:srgbClr val="7C6D50"/>
                </a:solidFill>
              </a:rPr>
              <a:t>Personas con VIH SIDA</a:t>
            </a:r>
          </a:p>
          <a:p>
            <a:pPr>
              <a:lnSpc>
                <a:spcPct val="90000"/>
              </a:lnSpc>
              <a:buFont typeface="Wingdings" pitchFamily="2" charset="2"/>
              <a:buNone/>
            </a:pPr>
            <a:endParaRPr lang="es-PY">
              <a:solidFill>
                <a:srgbClr val="7C6D50"/>
              </a:solidFill>
            </a:endParaRPr>
          </a:p>
        </p:txBody>
      </p:sp>
      <p:sp>
        <p:nvSpPr>
          <p:cNvPr id="22532" name="Text Box 4"/>
          <p:cNvSpPr txBox="1">
            <a:spLocks noChangeArrowheads="1"/>
          </p:cNvSpPr>
          <p:nvPr/>
        </p:nvSpPr>
        <p:spPr bwMode="auto">
          <a:xfrm>
            <a:off x="914400" y="609600"/>
            <a:ext cx="7543800" cy="1127125"/>
          </a:xfrm>
          <a:prstGeom prst="rect">
            <a:avLst/>
          </a:prstGeom>
          <a:noFill/>
          <a:ln w="9525">
            <a:noFill/>
            <a:miter lim="800000"/>
            <a:headEnd/>
            <a:tailEnd/>
          </a:ln>
          <a:effectLst/>
        </p:spPr>
        <p:txBody>
          <a:bodyPr>
            <a:spAutoFit/>
          </a:bodyPr>
          <a:lstStyle/>
          <a:p>
            <a:pPr marL="457200" indent="-457200">
              <a:spcBef>
                <a:spcPct val="20000"/>
              </a:spcBef>
              <a:buClr>
                <a:schemeClr val="hlink"/>
              </a:buClr>
              <a:buSzPct val="110000"/>
              <a:buFont typeface="Wingdings" pitchFamily="2" charset="2"/>
              <a:buNone/>
            </a:pPr>
            <a:r>
              <a:rPr lang="es-ES_tradnl" sz="3200" b="1">
                <a:solidFill>
                  <a:srgbClr val="FF6600"/>
                </a:solidFill>
              </a:rPr>
              <a:t>3. Grupos vulnerables</a:t>
            </a:r>
          </a:p>
          <a:p>
            <a:pPr marL="457200" indent="-457200">
              <a:spcBef>
                <a:spcPct val="50000"/>
              </a:spcBef>
            </a:pPr>
            <a:endParaRPr lang="es-PY"/>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 calcmode="lin" valueType="num">
                                      <p:cBhvr additive="base">
                                        <p:cTn id="7" dur="500" fill="hold"/>
                                        <p:tgtEl>
                                          <p:spTgt spid="2253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
                                            <p:txEl>
                                              <p:pRg st="0" end="0"/>
                                            </p:txEl>
                                          </p:spTgt>
                                        </p:tgtEl>
                                        <p:attrNameLst>
                                          <p:attrName>style.visibility</p:attrName>
                                        </p:attrNameLst>
                                      </p:cBhvr>
                                      <p:to>
                                        <p:strVal val="visible"/>
                                      </p:to>
                                    </p:set>
                                    <p:anim calcmode="lin" valueType="num">
                                      <p:cBhvr additive="base">
                                        <p:cTn id="13"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additive="base">
                                        <p:cTn id="19"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531">
                                            <p:txEl>
                                              <p:pRg st="4" end="4"/>
                                            </p:txEl>
                                          </p:spTgt>
                                        </p:tgtEl>
                                        <p:attrNameLst>
                                          <p:attrName>style.visibility</p:attrName>
                                        </p:attrNameLst>
                                      </p:cBhvr>
                                      <p:to>
                                        <p:strVal val="visible"/>
                                      </p:to>
                                    </p:set>
                                    <p:anim calcmode="lin" valueType="num">
                                      <p:cBhvr additive="base">
                                        <p:cTn id="25" dur="5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25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2530"/>
                                        </p:tgtEl>
                                        <p:attrNameLst>
                                          <p:attrName>style.visibility</p:attrName>
                                        </p:attrNameLst>
                                      </p:cBhvr>
                                      <p:to>
                                        <p:strVal val="visible"/>
                                      </p:to>
                                    </p:set>
                                    <p:anim calcmode="lin" valueType="num">
                                      <p:cBhvr additive="base">
                                        <p:cTn id="31" dur="500" fill="hold"/>
                                        <p:tgtEl>
                                          <p:spTgt spid="22530"/>
                                        </p:tgtEl>
                                        <p:attrNameLst>
                                          <p:attrName>ppt_x</p:attrName>
                                        </p:attrNameLst>
                                      </p:cBhvr>
                                      <p:tavLst>
                                        <p:tav tm="0">
                                          <p:val>
                                            <p:strVal val="0-#ppt_w/2"/>
                                          </p:val>
                                        </p:tav>
                                        <p:tav tm="100000">
                                          <p:val>
                                            <p:strVal val="#ppt_x"/>
                                          </p:val>
                                        </p:tav>
                                      </p:tavLst>
                                    </p:anim>
                                    <p:anim calcmode="lin" valueType="num">
                                      <p:cBhvr additive="base">
                                        <p:cTn id="32" dur="500" fill="hold"/>
                                        <p:tgtEl>
                                          <p:spTgt spid="225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build="p" autoUpdateAnimBg="0"/>
      <p:bldP spid="22532"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4 Marcador de pie de página"/>
          <p:cNvSpPr>
            <a:spLocks noGrp="1"/>
          </p:cNvSpPr>
          <p:nvPr>
            <p:ph type="ftr" sz="quarter" idx="11"/>
          </p:nvPr>
        </p:nvSpPr>
        <p:spPr/>
        <p:txBody>
          <a:bodyPr/>
          <a:lstStyle/>
          <a:p>
            <a:r>
              <a:rPr lang="es-PY"/>
              <a:t>ENREPD. SAS- PNUD Paraguay</a:t>
            </a:r>
          </a:p>
        </p:txBody>
      </p:sp>
      <p:sp>
        <p:nvSpPr>
          <p:cNvPr id="24578" name="Rectangle 2"/>
          <p:cNvSpPr>
            <a:spLocks noGrp="1" noChangeArrowheads="1"/>
          </p:cNvSpPr>
          <p:nvPr>
            <p:ph type="title"/>
          </p:nvPr>
        </p:nvSpPr>
        <p:spPr/>
        <p:txBody>
          <a:bodyPr/>
          <a:lstStyle/>
          <a:p>
            <a:pPr marL="838200" indent="-838200"/>
            <a:r>
              <a:rPr lang="es-ES_tradnl" b="1">
                <a:solidFill>
                  <a:srgbClr val="7C6D50"/>
                </a:solidFill>
              </a:rPr>
              <a:t> </a:t>
            </a:r>
            <a:endParaRPr lang="es-PY" b="1">
              <a:solidFill>
                <a:srgbClr val="7C6D50"/>
              </a:solidFill>
            </a:endParaRPr>
          </a:p>
        </p:txBody>
      </p:sp>
      <p:sp>
        <p:nvSpPr>
          <p:cNvPr id="24579" name="Rectangle 3" descr="Rectangle: Click to edit Master text styles&#10;Second level&#10;Third level&#10;Fourth level&#10;Fifth level"/>
          <p:cNvSpPr>
            <a:spLocks noGrp="1" noChangeArrowheads="1"/>
          </p:cNvSpPr>
          <p:nvPr>
            <p:ph type="body" idx="1"/>
          </p:nvPr>
        </p:nvSpPr>
        <p:spPr>
          <a:xfrm>
            <a:off x="838200" y="1676400"/>
            <a:ext cx="7772400" cy="1828800"/>
          </a:xfrm>
        </p:spPr>
        <p:txBody>
          <a:bodyPr/>
          <a:lstStyle/>
          <a:p>
            <a:pPr>
              <a:buFont typeface="Wingdings" pitchFamily="2" charset="2"/>
              <a:buBlip>
                <a:blip r:embed="rId2"/>
              </a:buBlip>
            </a:pPr>
            <a:r>
              <a:rPr lang="es-ES_tradnl" b="1"/>
              <a:t>Tasa de rendimiento</a:t>
            </a:r>
          </a:p>
          <a:p>
            <a:pPr>
              <a:buFont typeface="Wingdings" pitchFamily="2" charset="2"/>
              <a:buNone/>
            </a:pPr>
            <a:r>
              <a:rPr lang="es-ES_tradnl" sz="2800"/>
              <a:t>No hay diferencias entre niños y niñas, sí entre rural y urbano</a:t>
            </a:r>
          </a:p>
        </p:txBody>
      </p:sp>
      <p:sp>
        <p:nvSpPr>
          <p:cNvPr id="24580" name="Text Box 4"/>
          <p:cNvSpPr txBox="1">
            <a:spLocks noChangeArrowheads="1"/>
          </p:cNvSpPr>
          <p:nvPr/>
        </p:nvSpPr>
        <p:spPr bwMode="auto">
          <a:xfrm>
            <a:off x="1066800" y="457200"/>
            <a:ext cx="7162800" cy="1371600"/>
          </a:xfrm>
          <a:prstGeom prst="rect">
            <a:avLst/>
          </a:prstGeom>
          <a:noFill/>
          <a:ln w="9525">
            <a:noFill/>
            <a:miter lim="800000"/>
            <a:headEnd/>
            <a:tailEnd/>
          </a:ln>
          <a:effectLst/>
        </p:spPr>
        <p:txBody>
          <a:bodyPr>
            <a:spAutoFit/>
          </a:bodyPr>
          <a:lstStyle/>
          <a:p>
            <a:pPr marL="457200" indent="-457200">
              <a:spcBef>
                <a:spcPct val="20000"/>
              </a:spcBef>
              <a:buClr>
                <a:schemeClr val="hlink"/>
              </a:buClr>
              <a:buSzPct val="110000"/>
              <a:buFont typeface="Wingdings" pitchFamily="2" charset="2"/>
              <a:buNone/>
            </a:pPr>
            <a:r>
              <a:rPr lang="es-ES_tradnl" sz="4800" b="1">
                <a:solidFill>
                  <a:srgbClr val="7C6D50"/>
                </a:solidFill>
              </a:rPr>
              <a:t>4. Educación</a:t>
            </a:r>
          </a:p>
          <a:p>
            <a:pPr marL="457200" indent="-457200">
              <a:spcBef>
                <a:spcPct val="50000"/>
              </a:spcBef>
            </a:pPr>
            <a:endParaRPr lang="es-PY"/>
          </a:p>
        </p:txBody>
      </p:sp>
      <p:sp>
        <p:nvSpPr>
          <p:cNvPr id="24582" name="Text Box 6"/>
          <p:cNvSpPr txBox="1">
            <a:spLocks noChangeArrowheads="1"/>
          </p:cNvSpPr>
          <p:nvPr/>
        </p:nvSpPr>
        <p:spPr bwMode="auto">
          <a:xfrm>
            <a:off x="838200" y="3276600"/>
            <a:ext cx="7315200" cy="1127125"/>
          </a:xfrm>
          <a:prstGeom prst="rect">
            <a:avLst/>
          </a:prstGeom>
          <a:noFill/>
          <a:ln w="9525">
            <a:noFill/>
            <a:miter lim="800000"/>
            <a:headEnd/>
            <a:tailEnd/>
          </a:ln>
          <a:effectLst/>
        </p:spPr>
        <p:txBody>
          <a:bodyPr>
            <a:spAutoFit/>
          </a:bodyPr>
          <a:lstStyle/>
          <a:p>
            <a:pPr>
              <a:spcBef>
                <a:spcPct val="50000"/>
              </a:spcBef>
              <a:buFontTx/>
              <a:buBlip>
                <a:blip r:embed="rId2"/>
              </a:buBlip>
            </a:pPr>
            <a:r>
              <a:rPr lang="es-ES_tradnl" sz="3200" b="1">
                <a:solidFill>
                  <a:srgbClr val="B418B0"/>
                </a:solidFill>
              </a:rPr>
              <a:t>Tasa de repitencia</a:t>
            </a:r>
            <a:endParaRPr lang="es-PY" sz="3200" b="1">
              <a:solidFill>
                <a:srgbClr val="B418B0"/>
              </a:solidFill>
            </a:endParaRPr>
          </a:p>
          <a:p>
            <a:pPr>
              <a:spcBef>
                <a:spcPct val="50000"/>
              </a:spcBef>
            </a:pPr>
            <a:r>
              <a:rPr lang="es-ES_tradnl">
                <a:solidFill>
                  <a:srgbClr val="B418B0"/>
                </a:solidFill>
              </a:rPr>
              <a:t>En los  2 primeros ciclos de la EEB más varones</a:t>
            </a:r>
            <a:endParaRPr lang="es-PY">
              <a:solidFill>
                <a:srgbClr val="B418B0"/>
              </a:solidFill>
            </a:endParaRPr>
          </a:p>
        </p:txBody>
      </p:sp>
      <p:sp>
        <p:nvSpPr>
          <p:cNvPr id="24584" name="Text Box 8"/>
          <p:cNvSpPr txBox="1">
            <a:spLocks noChangeArrowheads="1"/>
          </p:cNvSpPr>
          <p:nvPr/>
        </p:nvSpPr>
        <p:spPr bwMode="auto">
          <a:xfrm>
            <a:off x="914400" y="4495800"/>
            <a:ext cx="7620000" cy="1220788"/>
          </a:xfrm>
          <a:prstGeom prst="rect">
            <a:avLst/>
          </a:prstGeom>
          <a:noFill/>
          <a:ln w="9525">
            <a:noFill/>
            <a:miter lim="800000"/>
            <a:headEnd/>
            <a:tailEnd/>
          </a:ln>
          <a:effectLst/>
        </p:spPr>
        <p:txBody>
          <a:bodyPr>
            <a:spAutoFit/>
          </a:bodyPr>
          <a:lstStyle/>
          <a:p>
            <a:pPr>
              <a:spcBef>
                <a:spcPct val="50000"/>
              </a:spcBef>
              <a:buFontTx/>
              <a:buBlip>
                <a:blip r:embed="rId2"/>
              </a:buBlip>
            </a:pPr>
            <a:r>
              <a:rPr lang="es-ES_tradnl" sz="3200" b="1">
                <a:solidFill>
                  <a:srgbClr val="27A566"/>
                </a:solidFill>
              </a:rPr>
              <a:t>Tasa de deserción</a:t>
            </a:r>
          </a:p>
          <a:p>
            <a:pPr>
              <a:spcBef>
                <a:spcPct val="50000"/>
              </a:spcBef>
            </a:pPr>
            <a:r>
              <a:rPr lang="es-ES_tradnl" sz="2800">
                <a:solidFill>
                  <a:srgbClr val="27A566"/>
                </a:solidFill>
              </a:rPr>
              <a:t>Más niñas rurales (30 % en el primer curso)</a:t>
            </a:r>
            <a:endParaRPr lang="es-PY" sz="2800">
              <a:solidFill>
                <a:srgbClr val="27A566"/>
              </a:solidFill>
            </a:endParaRPr>
          </a:p>
        </p:txBody>
      </p:sp>
      <p:sp>
        <p:nvSpPr>
          <p:cNvPr id="24585" name="Text Box 9"/>
          <p:cNvSpPr txBox="1">
            <a:spLocks noChangeArrowheads="1"/>
          </p:cNvSpPr>
          <p:nvPr/>
        </p:nvSpPr>
        <p:spPr bwMode="auto">
          <a:xfrm>
            <a:off x="0" y="5791200"/>
            <a:ext cx="8763000" cy="304800"/>
          </a:xfrm>
          <a:prstGeom prst="rect">
            <a:avLst/>
          </a:prstGeom>
          <a:noFill/>
          <a:ln w="9525">
            <a:noFill/>
            <a:miter lim="800000"/>
            <a:headEnd/>
            <a:tailEnd/>
          </a:ln>
          <a:effectLst/>
        </p:spPr>
        <p:txBody>
          <a:bodyPr>
            <a:spAutoFit/>
          </a:bodyPr>
          <a:lstStyle/>
          <a:p>
            <a:pPr algn="ctr">
              <a:spcBef>
                <a:spcPct val="50000"/>
              </a:spcBef>
            </a:pPr>
            <a:r>
              <a:rPr lang="es-MX" sz="1400">
                <a:solidFill>
                  <a:srgbClr val="1C1C1C"/>
                </a:solidFill>
                <a:latin typeface="Times New Roman" pitchFamily="18" charset="0"/>
              </a:rPr>
              <a:t>Elias, R, Sottoli S. Mejorando la Educación de las niñas en Paraguay. UNICEF. 2001.P 29-31</a:t>
            </a:r>
            <a:endParaRPr lang="es-ES" sz="1400">
              <a:solidFill>
                <a:srgbClr val="1C1C1C"/>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580"/>
                                        </p:tgtEl>
                                        <p:attrNameLst>
                                          <p:attrName>style.visibility</p:attrName>
                                        </p:attrNameLst>
                                      </p:cBhvr>
                                      <p:to>
                                        <p:strVal val="visible"/>
                                      </p:to>
                                    </p:set>
                                    <p:anim calcmode="lin" valueType="num">
                                      <p:cBhvr additive="base">
                                        <p:cTn id="19" dur="500" fill="hold"/>
                                        <p:tgtEl>
                                          <p:spTgt spid="24580"/>
                                        </p:tgtEl>
                                        <p:attrNameLst>
                                          <p:attrName>ppt_x</p:attrName>
                                        </p:attrNameLst>
                                      </p:cBhvr>
                                      <p:tavLst>
                                        <p:tav tm="0">
                                          <p:val>
                                            <p:strVal val="0-#ppt_w/2"/>
                                          </p:val>
                                        </p:tav>
                                        <p:tav tm="100000">
                                          <p:val>
                                            <p:strVal val="#ppt_x"/>
                                          </p:val>
                                        </p:tav>
                                      </p:tavLst>
                                    </p:anim>
                                    <p:anim calcmode="lin" valueType="num">
                                      <p:cBhvr additive="base">
                                        <p:cTn id="20" dur="500" fill="hold"/>
                                        <p:tgtEl>
                                          <p:spTgt spid="2458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582"/>
                                        </p:tgtEl>
                                        <p:attrNameLst>
                                          <p:attrName>style.visibility</p:attrName>
                                        </p:attrNameLst>
                                      </p:cBhvr>
                                      <p:to>
                                        <p:strVal val="visible"/>
                                      </p:to>
                                    </p:set>
                                    <p:anim calcmode="lin" valueType="num">
                                      <p:cBhvr additive="base">
                                        <p:cTn id="25" dur="500" fill="hold"/>
                                        <p:tgtEl>
                                          <p:spTgt spid="24582"/>
                                        </p:tgtEl>
                                        <p:attrNameLst>
                                          <p:attrName>ppt_x</p:attrName>
                                        </p:attrNameLst>
                                      </p:cBhvr>
                                      <p:tavLst>
                                        <p:tav tm="0">
                                          <p:val>
                                            <p:strVal val="0-#ppt_w/2"/>
                                          </p:val>
                                        </p:tav>
                                        <p:tav tm="100000">
                                          <p:val>
                                            <p:strVal val="#ppt_x"/>
                                          </p:val>
                                        </p:tav>
                                      </p:tavLst>
                                    </p:anim>
                                    <p:anim calcmode="lin" valueType="num">
                                      <p:cBhvr additive="base">
                                        <p:cTn id="26" dur="500" fill="hold"/>
                                        <p:tgtEl>
                                          <p:spTgt spid="2458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4584"/>
                                        </p:tgtEl>
                                        <p:attrNameLst>
                                          <p:attrName>style.visibility</p:attrName>
                                        </p:attrNameLst>
                                      </p:cBhvr>
                                      <p:to>
                                        <p:strVal val="visible"/>
                                      </p:to>
                                    </p:set>
                                    <p:anim calcmode="lin" valueType="num">
                                      <p:cBhvr additive="base">
                                        <p:cTn id="31" dur="500" fill="hold"/>
                                        <p:tgtEl>
                                          <p:spTgt spid="24584"/>
                                        </p:tgtEl>
                                        <p:attrNameLst>
                                          <p:attrName>ppt_x</p:attrName>
                                        </p:attrNameLst>
                                      </p:cBhvr>
                                      <p:tavLst>
                                        <p:tav tm="0">
                                          <p:val>
                                            <p:strVal val="0-#ppt_w/2"/>
                                          </p:val>
                                        </p:tav>
                                        <p:tav tm="100000">
                                          <p:val>
                                            <p:strVal val="#ppt_x"/>
                                          </p:val>
                                        </p:tav>
                                      </p:tavLst>
                                    </p:anim>
                                    <p:anim calcmode="lin" valueType="num">
                                      <p:cBhvr additive="base">
                                        <p:cTn id="32" dur="500" fill="hold"/>
                                        <p:tgtEl>
                                          <p:spTgt spid="245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P spid="24580" grpId="0" autoUpdateAnimBg="0"/>
      <p:bldP spid="24582" grpId="0" autoUpdateAnimBg="0"/>
      <p:bldP spid="2458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PY"/>
              <a:t>ENREPD. SAS- PNUD Paraguay</a:t>
            </a:r>
          </a:p>
        </p:txBody>
      </p:sp>
      <p:sp>
        <p:nvSpPr>
          <p:cNvPr id="25603" name="Rectangle 3" descr="Rectangle: Click to edit Master text styles&#10;Second level&#10;Third level&#10;Fourth level&#10;Fifth level"/>
          <p:cNvSpPr>
            <a:spLocks noGrp="1" noChangeArrowheads="1"/>
          </p:cNvSpPr>
          <p:nvPr>
            <p:ph type="body" idx="1"/>
          </p:nvPr>
        </p:nvSpPr>
        <p:spPr>
          <a:xfrm>
            <a:off x="838200" y="2667000"/>
            <a:ext cx="7315200" cy="1828800"/>
          </a:xfrm>
        </p:spPr>
        <p:txBody>
          <a:bodyPr/>
          <a:lstStyle/>
          <a:p>
            <a:pPr>
              <a:lnSpc>
                <a:spcPct val="90000"/>
              </a:lnSpc>
            </a:pPr>
            <a:r>
              <a:rPr lang="es-ES_tradnl" sz="2800"/>
              <a:t>Según el Ministerio de Salud, la cifra oficial de mortalidad materna es </a:t>
            </a:r>
          </a:p>
          <a:p>
            <a:pPr>
              <a:lnSpc>
                <a:spcPct val="90000"/>
              </a:lnSpc>
              <a:buFont typeface="Wingdings" pitchFamily="2" charset="2"/>
              <a:buNone/>
            </a:pPr>
            <a:r>
              <a:rPr lang="es-ES_tradnl" sz="2800"/>
              <a:t>		</a:t>
            </a:r>
            <a:r>
              <a:rPr lang="es-ES_tradnl" sz="2800" b="1"/>
              <a:t>132 / 100.000 en 2002</a:t>
            </a:r>
          </a:p>
          <a:p>
            <a:pPr>
              <a:lnSpc>
                <a:spcPct val="90000"/>
              </a:lnSpc>
              <a:buFont typeface="Wingdings" pitchFamily="2" charset="2"/>
              <a:buNone/>
            </a:pPr>
            <a:r>
              <a:rPr lang="es-ES_tradnl" sz="1800"/>
              <a:t> .</a:t>
            </a:r>
          </a:p>
          <a:p>
            <a:pPr>
              <a:lnSpc>
                <a:spcPct val="90000"/>
              </a:lnSpc>
              <a:buFont typeface="Wingdings" pitchFamily="2" charset="2"/>
              <a:buNone/>
            </a:pPr>
            <a:endParaRPr lang="es-PY" sz="1800"/>
          </a:p>
          <a:p>
            <a:pPr>
              <a:lnSpc>
                <a:spcPct val="90000"/>
              </a:lnSpc>
              <a:buFont typeface="Wingdings" pitchFamily="2" charset="2"/>
              <a:buNone/>
            </a:pPr>
            <a:r>
              <a:rPr lang="es-PY" sz="2800" b="1"/>
              <a:t> </a:t>
            </a:r>
          </a:p>
        </p:txBody>
      </p:sp>
      <p:sp>
        <p:nvSpPr>
          <p:cNvPr id="25604" name="Text Box 4"/>
          <p:cNvSpPr txBox="1">
            <a:spLocks noChangeArrowheads="1"/>
          </p:cNvSpPr>
          <p:nvPr/>
        </p:nvSpPr>
        <p:spPr bwMode="auto">
          <a:xfrm>
            <a:off x="228600" y="457200"/>
            <a:ext cx="8763000" cy="762000"/>
          </a:xfrm>
          <a:prstGeom prst="rect">
            <a:avLst/>
          </a:prstGeom>
          <a:noFill/>
          <a:ln w="9525">
            <a:noFill/>
            <a:miter lim="800000"/>
            <a:headEnd/>
            <a:tailEnd/>
          </a:ln>
          <a:effectLst/>
        </p:spPr>
        <p:txBody>
          <a:bodyPr>
            <a:spAutoFit/>
          </a:bodyPr>
          <a:lstStyle/>
          <a:p>
            <a:pPr>
              <a:spcBef>
                <a:spcPct val="50000"/>
              </a:spcBef>
            </a:pPr>
            <a:r>
              <a:rPr lang="es-ES_tradnl" sz="4400" b="1">
                <a:solidFill>
                  <a:srgbClr val="FF6600"/>
                </a:solidFill>
              </a:rPr>
              <a:t>5. Salud sexual y reproductiva</a:t>
            </a:r>
            <a:endParaRPr lang="es-PY" sz="4400" b="1">
              <a:solidFill>
                <a:srgbClr val="FF66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4">
                                            <p:txEl>
                                              <p:pRg st="0" end="0"/>
                                            </p:txEl>
                                          </p:spTgt>
                                        </p:tgtEl>
                                        <p:attrNameLst>
                                          <p:attrName>style.visibility</p:attrName>
                                        </p:attrNameLst>
                                      </p:cBhvr>
                                      <p:to>
                                        <p:strVal val="visible"/>
                                      </p:to>
                                    </p:set>
                                    <p:animEffect transition="in" filter="wipe(left)">
                                      <p:cBhvr>
                                        <p:cTn id="7" dur="500"/>
                                        <p:tgtEl>
                                          <p:spTgt spid="2560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560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2560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2560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25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P spid="25604"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4 Marcador de pie de página"/>
          <p:cNvSpPr>
            <a:spLocks noGrp="1"/>
          </p:cNvSpPr>
          <p:nvPr>
            <p:ph type="ftr" sz="quarter" idx="11"/>
          </p:nvPr>
        </p:nvSpPr>
        <p:spPr/>
        <p:txBody>
          <a:bodyPr/>
          <a:lstStyle/>
          <a:p>
            <a:r>
              <a:rPr lang="es-PY"/>
              <a:t>ENREPD. SAS- PNUD Paraguay</a:t>
            </a:r>
          </a:p>
        </p:txBody>
      </p:sp>
      <p:sp>
        <p:nvSpPr>
          <p:cNvPr id="32770" name="Rectangle 2"/>
          <p:cNvSpPr>
            <a:spLocks noGrp="1" noChangeArrowheads="1"/>
          </p:cNvSpPr>
          <p:nvPr>
            <p:ph type="title"/>
          </p:nvPr>
        </p:nvSpPr>
        <p:spPr>
          <a:xfrm>
            <a:off x="304800" y="304800"/>
            <a:ext cx="8077200" cy="1143000"/>
          </a:xfrm>
        </p:spPr>
        <p:txBody>
          <a:bodyPr/>
          <a:lstStyle/>
          <a:p>
            <a:r>
              <a:rPr lang="es-ES_tradnl" b="1">
                <a:solidFill>
                  <a:srgbClr val="FF6600"/>
                </a:solidFill>
              </a:rPr>
              <a:t>Salud sexual y reproductiva</a:t>
            </a:r>
            <a:endParaRPr lang="es-ES" b="1">
              <a:solidFill>
                <a:srgbClr val="FF6600"/>
              </a:solidFill>
            </a:endParaRPr>
          </a:p>
        </p:txBody>
      </p:sp>
      <p:sp>
        <p:nvSpPr>
          <p:cNvPr id="32771" name="Rectangle 3" descr="Rectangle: Click to edit Master text styles&#10;Second level&#10;Third level&#10;Fourth level&#10;Fifth level"/>
          <p:cNvSpPr>
            <a:spLocks noGrp="1" noChangeArrowheads="1"/>
          </p:cNvSpPr>
          <p:nvPr>
            <p:ph type="body" idx="1"/>
          </p:nvPr>
        </p:nvSpPr>
        <p:spPr/>
        <p:txBody>
          <a:bodyPr/>
          <a:lstStyle/>
          <a:p>
            <a:r>
              <a:rPr lang="es-MX"/>
              <a:t>El acceso a servicios de salud reproductiva </a:t>
            </a:r>
          </a:p>
          <a:p>
            <a:pPr>
              <a:buFont typeface="Wingdings" pitchFamily="2" charset="2"/>
              <a:buNone/>
            </a:pPr>
            <a:r>
              <a:rPr lang="es-MX"/>
              <a:t>Implica</a:t>
            </a:r>
          </a:p>
          <a:p>
            <a:pPr>
              <a:buFont typeface="Wingdings" pitchFamily="2" charset="2"/>
              <a:buNone/>
            </a:pPr>
            <a:endParaRPr lang="es-ES"/>
          </a:p>
        </p:txBody>
      </p:sp>
      <p:sp>
        <p:nvSpPr>
          <p:cNvPr id="32776" name="Text Box 8"/>
          <p:cNvSpPr txBox="1">
            <a:spLocks noChangeArrowheads="1"/>
          </p:cNvSpPr>
          <p:nvPr/>
        </p:nvSpPr>
        <p:spPr bwMode="auto">
          <a:xfrm>
            <a:off x="5029200" y="3124200"/>
            <a:ext cx="3733800" cy="641350"/>
          </a:xfrm>
          <a:prstGeom prst="rect">
            <a:avLst/>
          </a:prstGeom>
          <a:noFill/>
          <a:ln w="9525">
            <a:noFill/>
            <a:miter lim="800000"/>
            <a:headEnd/>
            <a:tailEnd/>
          </a:ln>
          <a:effectLst/>
        </p:spPr>
        <p:txBody>
          <a:bodyPr>
            <a:spAutoFit/>
          </a:bodyPr>
          <a:lstStyle/>
          <a:p>
            <a:pPr>
              <a:spcBef>
                <a:spcPct val="50000"/>
              </a:spcBef>
            </a:pPr>
            <a:r>
              <a:rPr lang="es-MX" sz="3600"/>
              <a:t>Salud sexual</a:t>
            </a:r>
            <a:endParaRPr lang="es-ES" sz="3600"/>
          </a:p>
        </p:txBody>
      </p:sp>
      <p:sp>
        <p:nvSpPr>
          <p:cNvPr id="32777" name="AutoShape 9"/>
          <p:cNvSpPr>
            <a:spLocks noChangeArrowheads="1"/>
          </p:cNvSpPr>
          <p:nvPr/>
        </p:nvSpPr>
        <p:spPr bwMode="auto">
          <a:xfrm>
            <a:off x="3048000" y="3276600"/>
            <a:ext cx="1143000" cy="533400"/>
          </a:xfrm>
          <a:prstGeom prst="rightArrow">
            <a:avLst>
              <a:gd name="adj1" fmla="val 50000"/>
              <a:gd name="adj2" fmla="val 53571"/>
            </a:avLst>
          </a:prstGeom>
          <a:solidFill>
            <a:schemeClr val="accent1"/>
          </a:solidFill>
          <a:ln w="9525">
            <a:solidFill>
              <a:schemeClr val="tx1"/>
            </a:solidFill>
            <a:miter lim="800000"/>
            <a:headEnd/>
            <a:tailEnd/>
          </a:ln>
          <a:effectLst/>
        </p:spPr>
        <p:txBody>
          <a:bodyPr wrap="none" anchor="ctr"/>
          <a:lstStyle/>
          <a:p>
            <a:endParaRPr lang="es-ES"/>
          </a:p>
        </p:txBody>
      </p:sp>
      <p:sp>
        <p:nvSpPr>
          <p:cNvPr id="32778" name="Text Box 10"/>
          <p:cNvSpPr txBox="1">
            <a:spLocks noChangeArrowheads="1"/>
          </p:cNvSpPr>
          <p:nvPr/>
        </p:nvSpPr>
        <p:spPr bwMode="auto">
          <a:xfrm>
            <a:off x="1371600" y="4724400"/>
            <a:ext cx="6172200" cy="1187450"/>
          </a:xfrm>
          <a:prstGeom prst="rect">
            <a:avLst/>
          </a:prstGeom>
          <a:noFill/>
          <a:ln w="9525">
            <a:noFill/>
            <a:miter lim="800000"/>
            <a:headEnd/>
            <a:tailEnd/>
          </a:ln>
          <a:effectLst/>
        </p:spPr>
        <p:txBody>
          <a:bodyPr>
            <a:spAutoFit/>
          </a:bodyPr>
          <a:lstStyle/>
          <a:p>
            <a:pPr>
              <a:spcBef>
                <a:spcPct val="50000"/>
              </a:spcBef>
            </a:pPr>
            <a:r>
              <a:rPr lang="es-MX"/>
              <a:t>El 80% accede a métodos anticonceptivos, pero la prevalencia en el uso de los mismos es del 50%.</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0-#ppt_w/2"/>
                                          </p:val>
                                        </p:tav>
                                        <p:tav tm="100000">
                                          <p:val>
                                            <p:strVal val="#ppt_x"/>
                                          </p:val>
                                        </p:tav>
                                      </p:tavLst>
                                    </p:anim>
                                    <p:anim calcmode="lin" valueType="num">
                                      <p:cBhvr additive="base">
                                        <p:cTn id="8" dur="500" fill="hold"/>
                                        <p:tgtEl>
                                          <p:spTgt spid="3277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1">
                                            <p:txEl>
                                              <p:pRg st="0" end="0"/>
                                            </p:txEl>
                                          </p:spTgt>
                                        </p:tgtEl>
                                        <p:attrNameLst>
                                          <p:attrName>style.visibility</p:attrName>
                                        </p:attrNameLst>
                                      </p:cBhvr>
                                      <p:to>
                                        <p:strVal val="visible"/>
                                      </p:to>
                                    </p:set>
                                    <p:anim calcmode="lin" valueType="num">
                                      <p:cBhvr additive="base">
                                        <p:cTn id="13"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771">
                                            <p:txEl>
                                              <p:pRg st="1" end="1"/>
                                            </p:txEl>
                                          </p:spTgt>
                                        </p:tgtEl>
                                        <p:attrNameLst>
                                          <p:attrName>style.visibility</p:attrName>
                                        </p:attrNameLst>
                                      </p:cBhvr>
                                      <p:to>
                                        <p:strVal val="visible"/>
                                      </p:to>
                                    </p:set>
                                    <p:anim calcmode="lin" valueType="num">
                                      <p:cBhvr additive="base">
                                        <p:cTn id="19"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777"/>
                                        </p:tgtEl>
                                        <p:attrNameLst>
                                          <p:attrName>style.visibility</p:attrName>
                                        </p:attrNameLst>
                                      </p:cBhvr>
                                      <p:to>
                                        <p:strVal val="visible"/>
                                      </p:to>
                                    </p:set>
                                    <p:anim calcmode="lin" valueType="num">
                                      <p:cBhvr additive="base">
                                        <p:cTn id="25" dur="500" fill="hold"/>
                                        <p:tgtEl>
                                          <p:spTgt spid="32777"/>
                                        </p:tgtEl>
                                        <p:attrNameLst>
                                          <p:attrName>ppt_x</p:attrName>
                                        </p:attrNameLst>
                                      </p:cBhvr>
                                      <p:tavLst>
                                        <p:tav tm="0">
                                          <p:val>
                                            <p:strVal val="0-#ppt_w/2"/>
                                          </p:val>
                                        </p:tav>
                                        <p:tav tm="100000">
                                          <p:val>
                                            <p:strVal val="#ppt_x"/>
                                          </p:val>
                                        </p:tav>
                                      </p:tavLst>
                                    </p:anim>
                                    <p:anim calcmode="lin" valueType="num">
                                      <p:cBhvr additive="base">
                                        <p:cTn id="26" dur="500" fill="hold"/>
                                        <p:tgtEl>
                                          <p:spTgt spid="3277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2776"/>
                                        </p:tgtEl>
                                        <p:attrNameLst>
                                          <p:attrName>style.visibility</p:attrName>
                                        </p:attrNameLst>
                                      </p:cBhvr>
                                      <p:to>
                                        <p:strVal val="visible"/>
                                      </p:to>
                                    </p:set>
                                    <p:anim calcmode="lin" valueType="num">
                                      <p:cBhvr additive="base">
                                        <p:cTn id="31" dur="500" fill="hold"/>
                                        <p:tgtEl>
                                          <p:spTgt spid="32776"/>
                                        </p:tgtEl>
                                        <p:attrNameLst>
                                          <p:attrName>ppt_x</p:attrName>
                                        </p:attrNameLst>
                                      </p:cBhvr>
                                      <p:tavLst>
                                        <p:tav tm="0">
                                          <p:val>
                                            <p:strVal val="0-#ppt_w/2"/>
                                          </p:val>
                                        </p:tav>
                                        <p:tav tm="100000">
                                          <p:val>
                                            <p:strVal val="#ppt_x"/>
                                          </p:val>
                                        </p:tav>
                                      </p:tavLst>
                                    </p:anim>
                                    <p:anim calcmode="lin" valueType="num">
                                      <p:cBhvr additive="base">
                                        <p:cTn id="32" dur="500" fill="hold"/>
                                        <p:tgtEl>
                                          <p:spTgt spid="3277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2778"/>
                                        </p:tgtEl>
                                        <p:attrNameLst>
                                          <p:attrName>style.visibility</p:attrName>
                                        </p:attrNameLst>
                                      </p:cBhvr>
                                      <p:to>
                                        <p:strVal val="visible"/>
                                      </p:to>
                                    </p:set>
                                    <p:anim calcmode="lin" valueType="num">
                                      <p:cBhvr additive="base">
                                        <p:cTn id="37" dur="500" fill="hold"/>
                                        <p:tgtEl>
                                          <p:spTgt spid="32778"/>
                                        </p:tgtEl>
                                        <p:attrNameLst>
                                          <p:attrName>ppt_x</p:attrName>
                                        </p:attrNameLst>
                                      </p:cBhvr>
                                      <p:tavLst>
                                        <p:tav tm="0">
                                          <p:val>
                                            <p:strVal val="0-#ppt_w/2"/>
                                          </p:val>
                                        </p:tav>
                                        <p:tav tm="100000">
                                          <p:val>
                                            <p:strVal val="#ppt_x"/>
                                          </p:val>
                                        </p:tav>
                                      </p:tavLst>
                                    </p:anim>
                                    <p:anim calcmode="lin" valueType="num">
                                      <p:cBhvr additive="base">
                                        <p:cTn id="38" dur="500" fill="hold"/>
                                        <p:tgtEl>
                                          <p:spTgt spid="327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1" grpId="0" build="p" autoUpdateAnimBg="0"/>
      <p:bldP spid="32776" grpId="0" autoUpdateAnimBg="0"/>
      <p:bldP spid="32777" grpId="0" animBg="1"/>
      <p:bldP spid="32778"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PY"/>
              <a:t>ENREPD. SAS- PNUD Paraguay</a:t>
            </a:r>
          </a:p>
        </p:txBody>
      </p:sp>
      <p:sp>
        <p:nvSpPr>
          <p:cNvPr id="26626" name="Rectangle 2"/>
          <p:cNvSpPr>
            <a:spLocks noGrp="1" noChangeArrowheads="1"/>
          </p:cNvSpPr>
          <p:nvPr>
            <p:ph type="title"/>
          </p:nvPr>
        </p:nvSpPr>
        <p:spPr/>
        <p:txBody>
          <a:bodyPr/>
          <a:lstStyle/>
          <a:p>
            <a:r>
              <a:rPr lang="es-ES_tradnl" b="1">
                <a:solidFill>
                  <a:srgbClr val="12BA8E"/>
                </a:solidFill>
              </a:rPr>
              <a:t>6. Focalización</a:t>
            </a:r>
            <a:br>
              <a:rPr lang="es-ES_tradnl" b="1">
                <a:solidFill>
                  <a:srgbClr val="12BA8E"/>
                </a:solidFill>
              </a:rPr>
            </a:br>
            <a:endParaRPr lang="es-PY" b="1">
              <a:solidFill>
                <a:srgbClr val="12BA8E"/>
              </a:solidFill>
            </a:endParaRPr>
          </a:p>
        </p:txBody>
      </p:sp>
      <p:sp>
        <p:nvSpPr>
          <p:cNvPr id="26627" name="Rectangle 3" descr="Rectangle: Click to edit Master text styles&#10;Second level&#10;Third level&#10;Fourth level&#10;Fifth level"/>
          <p:cNvSpPr>
            <a:spLocks noGrp="1" noChangeArrowheads="1"/>
          </p:cNvSpPr>
          <p:nvPr>
            <p:ph type="body" idx="1"/>
          </p:nvPr>
        </p:nvSpPr>
        <p:spPr/>
        <p:txBody>
          <a:bodyPr/>
          <a:lstStyle/>
          <a:p>
            <a:r>
              <a:rPr lang="es-ES_tradnl" sz="4800"/>
              <a:t> La focalización será exitosa si se identifican  desigualdades dentro del hogar.</a:t>
            </a:r>
            <a:endParaRPr lang="es-PY" sz="4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Effect transition="in" filter="wipe(left)">
                                      <p:cBhvr>
                                        <p:cTn id="7" dur="500"/>
                                        <p:tgtEl>
                                          <p:spTgt spid="266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dissolve">
                                      <p:cBhvr>
                                        <p:cTn id="12" dur="500"/>
                                        <p:tgtEl>
                                          <p:spTgt spid="266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autoUpdateAnimBg="0"/>
      <p:bldP spid="2662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990600" y="1981200"/>
            <a:ext cx="7772400" cy="1143000"/>
          </a:xfrm>
        </p:spPr>
        <p:txBody>
          <a:bodyPr/>
          <a:lstStyle/>
          <a:p>
            <a:r>
              <a:rPr lang="es-PY" sz="2000"/>
              <a:t>Esta presentación en power point </a:t>
            </a:r>
            <a:r>
              <a:rPr lang="es-PY" sz="2000" b="1"/>
              <a:t>resume de forma esquemática</a:t>
            </a:r>
            <a:r>
              <a:rPr lang="es-PY" sz="2000"/>
              <a:t> el trabajo de integración del enfoque de género durante la elaboración del documento de la E</a:t>
            </a:r>
            <a:r>
              <a:rPr lang="en-US" sz="2000"/>
              <a:t>N</a:t>
            </a:r>
            <a:r>
              <a:rPr lang="es-PY" sz="2000"/>
              <a:t>REPD</a:t>
            </a:r>
            <a:r>
              <a:rPr lang="en-US" sz="2000"/>
              <a:t> </a:t>
            </a:r>
            <a:r>
              <a:rPr lang="en-US" sz="1400"/>
              <a:t>(</a:t>
            </a:r>
            <a:r>
              <a:rPr lang="en-US" sz="1400" i="1"/>
              <a:t>Estrategia Nacional de Reducción de la Pobreza y la Desigualdad)</a:t>
            </a:r>
            <a:r>
              <a:rPr lang="es-PY" sz="2000"/>
              <a:t> </a:t>
            </a:r>
            <a:r>
              <a:rPr lang="en-US" sz="2000"/>
              <a:t>en 2002,  </a:t>
            </a:r>
            <a:r>
              <a:rPr lang="es-PY" sz="2000"/>
              <a:t>previo a las</a:t>
            </a:r>
            <a:r>
              <a:rPr lang="en-US" sz="2000"/>
              <a:t> </a:t>
            </a:r>
            <a:r>
              <a:rPr lang="es-PY" sz="2000"/>
              <a:t>consultas con los diferentes sectores de la sociedad paraguaya</a:t>
            </a:r>
            <a:r>
              <a:rPr lang="en-US" sz="2000"/>
              <a:t>.</a:t>
            </a:r>
            <a:endParaRPr lang="es-PY" sz="2000"/>
          </a:p>
        </p:txBody>
      </p:sp>
      <p:sp>
        <p:nvSpPr>
          <p:cNvPr id="58371" name="Rectangle 3" descr="Rectangle: Click to edit Master text styles&#10;Second level&#10;Third level&#10;Fourth level&#10;Fifth level"/>
          <p:cNvSpPr>
            <a:spLocks noGrp="1" noChangeArrowheads="1"/>
          </p:cNvSpPr>
          <p:nvPr>
            <p:ph type="subTitle" idx="1"/>
          </p:nvPr>
        </p:nvSpPr>
        <p:spPr>
          <a:xfrm>
            <a:off x="1143000" y="3810000"/>
            <a:ext cx="6400800" cy="1752600"/>
          </a:xfrm>
        </p:spPr>
        <p:txBody>
          <a:bodyPr/>
          <a:lstStyle/>
          <a:p>
            <a:r>
              <a:rPr lang="en-US" sz="2000"/>
              <a:t>Fue elaborado por PNUD y Secretaría de la Mujer con la colaboración de UNFPA y UNICEF</a:t>
            </a:r>
            <a:endParaRPr lang="es-PY" sz="2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PY"/>
              <a:t>ENREPD. SAS- PNUD Paraguay</a:t>
            </a:r>
          </a:p>
        </p:txBody>
      </p:sp>
      <p:sp>
        <p:nvSpPr>
          <p:cNvPr id="28675" name="Rectangle 3" descr="Rectangle: Click to edit Master text styles&#10;Second level&#10;Third level&#10;Fourth level&#10;Fifth level"/>
          <p:cNvSpPr>
            <a:spLocks noGrp="1" noChangeArrowheads="1"/>
          </p:cNvSpPr>
          <p:nvPr>
            <p:ph type="body" idx="1"/>
          </p:nvPr>
        </p:nvSpPr>
        <p:spPr/>
        <p:txBody>
          <a:bodyPr/>
          <a:lstStyle/>
          <a:p>
            <a:r>
              <a:rPr lang="es-MX"/>
              <a:t>Relación equitativa entre los sexos en la Educación primaria, secundaria, superior y alfabetización de adultos/as</a:t>
            </a:r>
          </a:p>
          <a:p>
            <a:r>
              <a:rPr lang="es-MX"/>
              <a:t>Acceso a recursos</a:t>
            </a:r>
          </a:p>
          <a:p>
            <a:r>
              <a:rPr lang="es-MX"/>
              <a:t>Brecha salarial</a:t>
            </a:r>
          </a:p>
          <a:p>
            <a:r>
              <a:rPr lang="es-MX"/>
              <a:t>Proporción de puestos ocupados por mujeres en el Parlamento Nacional</a:t>
            </a:r>
            <a:endParaRPr lang="es-ES"/>
          </a:p>
        </p:txBody>
      </p:sp>
      <p:sp>
        <p:nvSpPr>
          <p:cNvPr id="28676" name="Text Box 4"/>
          <p:cNvSpPr txBox="1">
            <a:spLocks noChangeArrowheads="1"/>
          </p:cNvSpPr>
          <p:nvPr/>
        </p:nvSpPr>
        <p:spPr bwMode="auto">
          <a:xfrm>
            <a:off x="762000" y="381000"/>
            <a:ext cx="7696200" cy="1066800"/>
          </a:xfrm>
          <a:prstGeom prst="rect">
            <a:avLst/>
          </a:prstGeom>
          <a:noFill/>
          <a:ln w="9525">
            <a:noFill/>
            <a:miter lim="800000"/>
            <a:headEnd/>
            <a:tailEnd/>
          </a:ln>
          <a:effectLst/>
        </p:spPr>
        <p:txBody>
          <a:bodyPr>
            <a:spAutoFit/>
          </a:bodyPr>
          <a:lstStyle/>
          <a:p>
            <a:pPr>
              <a:spcBef>
                <a:spcPct val="50000"/>
              </a:spcBef>
            </a:pPr>
            <a:r>
              <a:rPr lang="es-ES_tradnl" sz="3200" b="1">
                <a:solidFill>
                  <a:srgbClr val="FF0066"/>
                </a:solidFill>
              </a:rPr>
              <a:t>7. Meta: promover la igualdad entre los sexos y la autonomía de la mujer</a:t>
            </a:r>
            <a:endParaRPr lang="es-PY" sz="3200" b="1">
              <a:solidFill>
                <a:srgbClr val="FF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676">
                                            <p:txEl>
                                              <p:pRg st="0" end="0"/>
                                            </p:txEl>
                                          </p:spTgt>
                                        </p:tgtEl>
                                        <p:attrNameLst>
                                          <p:attrName>style.visibility</p:attrName>
                                        </p:attrNameLst>
                                      </p:cBhvr>
                                      <p:to>
                                        <p:strVal val="visible"/>
                                      </p:to>
                                    </p:set>
                                    <p:animEffect transition="in" filter="dissolve">
                                      <p:cBhvr>
                                        <p:cTn id="7" dur="500"/>
                                        <p:tgtEl>
                                          <p:spTgt spid="2867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dissolve">
                                      <p:cBhvr>
                                        <p:cTn id="12" dur="500"/>
                                        <p:tgtEl>
                                          <p:spTgt spid="286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8675">
                                            <p:txEl>
                                              <p:pRg st="1" end="1"/>
                                            </p:txEl>
                                          </p:spTgt>
                                        </p:tgtEl>
                                        <p:attrNameLst>
                                          <p:attrName>style.visibility</p:attrName>
                                        </p:attrNameLst>
                                      </p:cBhvr>
                                      <p:to>
                                        <p:strVal val="visible"/>
                                      </p:to>
                                    </p:set>
                                    <p:animEffect transition="in" filter="dissolve">
                                      <p:cBhvr>
                                        <p:cTn id="17" dur="500"/>
                                        <p:tgtEl>
                                          <p:spTgt spid="286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8675">
                                            <p:txEl>
                                              <p:pRg st="2" end="2"/>
                                            </p:txEl>
                                          </p:spTgt>
                                        </p:tgtEl>
                                        <p:attrNameLst>
                                          <p:attrName>style.visibility</p:attrName>
                                        </p:attrNameLst>
                                      </p:cBhvr>
                                      <p:to>
                                        <p:strVal val="visible"/>
                                      </p:to>
                                    </p:set>
                                    <p:animEffect transition="in" filter="dissolve">
                                      <p:cBhvr>
                                        <p:cTn id="22" dur="500"/>
                                        <p:tgtEl>
                                          <p:spTgt spid="286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8675">
                                            <p:txEl>
                                              <p:pRg st="3" end="3"/>
                                            </p:txEl>
                                          </p:spTgt>
                                        </p:tgtEl>
                                        <p:attrNameLst>
                                          <p:attrName>style.visibility</p:attrName>
                                        </p:attrNameLst>
                                      </p:cBhvr>
                                      <p:to>
                                        <p:strVal val="visible"/>
                                      </p:to>
                                    </p:set>
                                    <p:animEffect transition="in" filter="dissolve">
                                      <p:cBhvr>
                                        <p:cTn id="27" dur="5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P spid="28676"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4 Marcador de pie de página"/>
          <p:cNvSpPr>
            <a:spLocks noGrp="1"/>
          </p:cNvSpPr>
          <p:nvPr>
            <p:ph type="ftr" sz="quarter" idx="11"/>
          </p:nvPr>
        </p:nvSpPr>
        <p:spPr/>
        <p:txBody>
          <a:bodyPr/>
          <a:lstStyle/>
          <a:p>
            <a:r>
              <a:rPr lang="es-PY"/>
              <a:t>ENREPD. SAS- PNUD Paraguay</a:t>
            </a:r>
          </a:p>
        </p:txBody>
      </p:sp>
      <p:sp>
        <p:nvSpPr>
          <p:cNvPr id="34818" name="Rectangle 2"/>
          <p:cNvSpPr>
            <a:spLocks noGrp="1" noChangeArrowheads="1"/>
          </p:cNvSpPr>
          <p:nvPr>
            <p:ph type="title"/>
          </p:nvPr>
        </p:nvSpPr>
        <p:spPr/>
        <p:txBody>
          <a:bodyPr/>
          <a:lstStyle/>
          <a:p>
            <a:r>
              <a:rPr lang="es-ES_tradnl" sz="2000" b="1">
                <a:solidFill>
                  <a:srgbClr val="FF0066"/>
                </a:solidFill>
              </a:rPr>
              <a:t>Meta: promover la igualdad entre los sexos y la autonomía de la mujer</a:t>
            </a:r>
            <a:endParaRPr lang="es-ES" sz="2000" b="1">
              <a:solidFill>
                <a:srgbClr val="FF0066"/>
              </a:solidFill>
            </a:endParaRPr>
          </a:p>
        </p:txBody>
      </p:sp>
      <p:sp>
        <p:nvSpPr>
          <p:cNvPr id="34819" name="Rectangle 3" descr="Rectangle: Click to edit Master text styles&#10;Second level&#10;Third level&#10;Fourth level&#10;Fifth level"/>
          <p:cNvSpPr>
            <a:spLocks noGrp="1" noChangeArrowheads="1"/>
          </p:cNvSpPr>
          <p:nvPr>
            <p:ph type="body" idx="1"/>
          </p:nvPr>
        </p:nvSpPr>
        <p:spPr>
          <a:xfrm>
            <a:off x="838200" y="2971800"/>
            <a:ext cx="7772400" cy="3048000"/>
          </a:xfrm>
        </p:spPr>
        <p:txBody>
          <a:bodyPr/>
          <a:lstStyle/>
          <a:p>
            <a:r>
              <a:rPr lang="es-MX"/>
              <a:t>Aplicación del PRIOME</a:t>
            </a:r>
          </a:p>
          <a:p>
            <a:pPr lvl="1"/>
            <a:r>
              <a:rPr lang="es-MX"/>
              <a:t>Número de docentes capacitados/as</a:t>
            </a:r>
          </a:p>
          <a:p>
            <a:pPr lvl="1"/>
            <a:r>
              <a:rPr lang="es-MX"/>
              <a:t>Número de escuelas en las que se implementa el programa</a:t>
            </a:r>
            <a:endParaRPr lang="es-ES"/>
          </a:p>
        </p:txBody>
      </p:sp>
      <p:sp>
        <p:nvSpPr>
          <p:cNvPr id="34820" name="Text Box 4"/>
          <p:cNvSpPr txBox="1">
            <a:spLocks noChangeArrowheads="1"/>
          </p:cNvSpPr>
          <p:nvPr/>
        </p:nvSpPr>
        <p:spPr bwMode="auto">
          <a:xfrm>
            <a:off x="1295400" y="1905000"/>
            <a:ext cx="6934200" cy="457200"/>
          </a:xfrm>
          <a:prstGeom prst="rect">
            <a:avLst/>
          </a:prstGeom>
          <a:noFill/>
          <a:ln w="9525">
            <a:noFill/>
            <a:miter lim="800000"/>
            <a:headEnd/>
            <a:tailEnd/>
          </a:ln>
          <a:effectLst/>
        </p:spPr>
        <p:txBody>
          <a:bodyPr>
            <a:spAutoFit/>
          </a:bodyPr>
          <a:lstStyle/>
          <a:p>
            <a:pPr>
              <a:spcBef>
                <a:spcPct val="50000"/>
              </a:spcBef>
            </a:pPr>
            <a:endParaRPr lang="es-ES"/>
          </a:p>
        </p:txBody>
      </p:sp>
      <p:sp>
        <p:nvSpPr>
          <p:cNvPr id="34821" name="Text Box 5"/>
          <p:cNvSpPr txBox="1">
            <a:spLocks noChangeArrowheads="1"/>
          </p:cNvSpPr>
          <p:nvPr/>
        </p:nvSpPr>
        <p:spPr bwMode="auto">
          <a:xfrm>
            <a:off x="609600" y="1905000"/>
            <a:ext cx="8077200" cy="701675"/>
          </a:xfrm>
          <a:prstGeom prst="rect">
            <a:avLst/>
          </a:prstGeom>
          <a:noFill/>
          <a:ln w="9525">
            <a:noFill/>
            <a:miter lim="800000"/>
            <a:headEnd/>
            <a:tailEnd/>
          </a:ln>
          <a:effectLst/>
        </p:spPr>
        <p:txBody>
          <a:bodyPr>
            <a:spAutoFit/>
          </a:bodyPr>
          <a:lstStyle/>
          <a:p>
            <a:pPr>
              <a:spcBef>
                <a:spcPct val="50000"/>
              </a:spcBef>
            </a:pPr>
            <a:r>
              <a:rPr lang="es-MX" sz="2000"/>
              <a:t>Relación equitativa entre los sexos en la Educación primaria, secundaria, superior y alfabetización de adultos/as</a:t>
            </a:r>
            <a:endParaRPr lang="es-E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anim calcmode="lin" valueType="num">
                                      <p:cBhvr additive="base">
                                        <p:cTn id="7" dur="500" fill="hold"/>
                                        <p:tgtEl>
                                          <p:spTgt spid="3481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21">
                                            <p:txEl>
                                              <p:pRg st="0" end="0"/>
                                            </p:txEl>
                                          </p:spTgt>
                                        </p:tgtEl>
                                        <p:attrNameLst>
                                          <p:attrName>style.visibility</p:attrName>
                                        </p:attrNameLst>
                                      </p:cBhvr>
                                      <p:to>
                                        <p:strVal val="visible"/>
                                      </p:to>
                                    </p:set>
                                    <p:anim calcmode="lin" valueType="num">
                                      <p:cBhvr additive="base">
                                        <p:cTn id="13" dur="500" fill="hold"/>
                                        <p:tgtEl>
                                          <p:spTgt spid="3482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82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819">
                                            <p:txEl>
                                              <p:pRg st="0" end="0"/>
                                            </p:txEl>
                                          </p:spTgt>
                                        </p:tgtEl>
                                        <p:attrNameLst>
                                          <p:attrName>style.visibility</p:attrName>
                                        </p:attrNameLst>
                                      </p:cBhvr>
                                      <p:to>
                                        <p:strVal val="visible"/>
                                      </p:to>
                                    </p:set>
                                    <p:anim calcmode="lin" valueType="num">
                                      <p:cBhvr additive="base">
                                        <p:cTn id="19" dur="500" fill="hold"/>
                                        <p:tgtEl>
                                          <p:spTgt spid="34819">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9">
                                            <p:txEl>
                                              <p:pRg st="0" end="0"/>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4819">
                                            <p:txEl>
                                              <p:pRg st="1" end="1"/>
                                            </p:txEl>
                                          </p:spTgt>
                                        </p:tgtEl>
                                        <p:attrNameLst>
                                          <p:attrName>style.visibility</p:attrName>
                                        </p:attrNameLst>
                                      </p:cBhvr>
                                      <p:to>
                                        <p:strVal val="visible"/>
                                      </p:to>
                                    </p:set>
                                    <p:anim calcmode="lin" valueType="num">
                                      <p:cBhvr additive="base">
                                        <p:cTn id="23"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4819">
                                            <p:txEl>
                                              <p:pRg st="1" end="1"/>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4819">
                                            <p:txEl>
                                              <p:pRg st="2" end="2"/>
                                            </p:txEl>
                                          </p:spTgt>
                                        </p:tgtEl>
                                        <p:attrNameLst>
                                          <p:attrName>style.visibility</p:attrName>
                                        </p:attrNameLst>
                                      </p:cBhvr>
                                      <p:to>
                                        <p:strVal val="visible"/>
                                      </p:to>
                                    </p:set>
                                    <p:anim calcmode="lin" valueType="num">
                                      <p:cBhvr additive="base">
                                        <p:cTn id="27"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48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autoUpdateAnimBg="0"/>
      <p:bldP spid="34819" grpId="0" build="p" autoUpdateAnimBg="0"/>
      <p:bldP spid="3482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4 Marcador de pie de página"/>
          <p:cNvSpPr>
            <a:spLocks noGrp="1"/>
          </p:cNvSpPr>
          <p:nvPr>
            <p:ph type="ftr" sz="quarter" idx="11"/>
          </p:nvPr>
        </p:nvSpPr>
        <p:spPr/>
        <p:txBody>
          <a:bodyPr/>
          <a:lstStyle/>
          <a:p>
            <a:r>
              <a:rPr lang="es-PY"/>
              <a:t>ENREPD. SAS- PNUD Paraguay</a:t>
            </a:r>
          </a:p>
        </p:txBody>
      </p:sp>
      <p:sp>
        <p:nvSpPr>
          <p:cNvPr id="35842" name="Rectangle 2"/>
          <p:cNvSpPr>
            <a:spLocks noGrp="1" noChangeArrowheads="1"/>
          </p:cNvSpPr>
          <p:nvPr>
            <p:ph type="title"/>
          </p:nvPr>
        </p:nvSpPr>
        <p:spPr/>
        <p:txBody>
          <a:bodyPr/>
          <a:lstStyle/>
          <a:p>
            <a:r>
              <a:rPr lang="es-ES_tradnl" sz="2000" b="1">
                <a:solidFill>
                  <a:srgbClr val="FF0066"/>
                </a:solidFill>
              </a:rPr>
              <a:t>Meta: promover la igualdad entre los sexos y la autonomía de la mujer</a:t>
            </a:r>
            <a:endParaRPr lang="es-ES" sz="2000" b="1">
              <a:solidFill>
                <a:srgbClr val="FF0066"/>
              </a:solidFill>
            </a:endParaRPr>
          </a:p>
        </p:txBody>
      </p:sp>
      <p:sp>
        <p:nvSpPr>
          <p:cNvPr id="35843" name="Rectangle 3" descr="Rectangle: Click to edit Master text styles&#10;Second level&#10;Third level&#10;Fourth level&#10;Fifth level"/>
          <p:cNvSpPr>
            <a:spLocks noGrp="1" noChangeArrowheads="1"/>
          </p:cNvSpPr>
          <p:nvPr>
            <p:ph type="body" idx="1"/>
          </p:nvPr>
        </p:nvSpPr>
        <p:spPr>
          <a:xfrm>
            <a:off x="762000" y="2514600"/>
            <a:ext cx="7772400" cy="3429000"/>
          </a:xfrm>
        </p:spPr>
        <p:txBody>
          <a:bodyPr/>
          <a:lstStyle/>
          <a:p>
            <a:pPr>
              <a:lnSpc>
                <a:spcPct val="90000"/>
              </a:lnSpc>
            </a:pPr>
            <a:r>
              <a:rPr lang="es-MX" sz="2800"/>
              <a:t> Monto total del crédito otorgado a mujeres propietarias de pequeñas empresas como porcentaje del crédito otorgado a propietarios de ambos sexos (de pequeñas empresas). </a:t>
            </a:r>
          </a:p>
          <a:p>
            <a:pPr>
              <a:lnSpc>
                <a:spcPct val="90000"/>
              </a:lnSpc>
            </a:pPr>
            <a:r>
              <a:rPr lang="es-MX" sz="2800"/>
              <a:t> Porcentaje de mujeres propietarias de explotaciones agropecuarias sobre el total de explotaciones agropecuarias de propiedad de personas.</a:t>
            </a:r>
            <a:endParaRPr lang="es-ES" sz="2800"/>
          </a:p>
        </p:txBody>
      </p:sp>
      <p:sp>
        <p:nvSpPr>
          <p:cNvPr id="35844" name="Text Box 4"/>
          <p:cNvSpPr txBox="1">
            <a:spLocks noChangeArrowheads="1"/>
          </p:cNvSpPr>
          <p:nvPr/>
        </p:nvSpPr>
        <p:spPr bwMode="auto">
          <a:xfrm>
            <a:off x="1295400" y="1905000"/>
            <a:ext cx="6934200" cy="457200"/>
          </a:xfrm>
          <a:prstGeom prst="rect">
            <a:avLst/>
          </a:prstGeom>
          <a:noFill/>
          <a:ln w="9525">
            <a:noFill/>
            <a:miter lim="800000"/>
            <a:headEnd/>
            <a:tailEnd/>
          </a:ln>
          <a:effectLst/>
        </p:spPr>
        <p:txBody>
          <a:bodyPr>
            <a:spAutoFit/>
          </a:bodyPr>
          <a:lstStyle/>
          <a:p>
            <a:pPr>
              <a:spcBef>
                <a:spcPct val="50000"/>
              </a:spcBef>
            </a:pPr>
            <a:endParaRPr lang="es-ES"/>
          </a:p>
        </p:txBody>
      </p:sp>
      <p:sp>
        <p:nvSpPr>
          <p:cNvPr id="35845" name="Text Box 5"/>
          <p:cNvSpPr txBox="1">
            <a:spLocks noChangeArrowheads="1"/>
          </p:cNvSpPr>
          <p:nvPr/>
        </p:nvSpPr>
        <p:spPr bwMode="auto">
          <a:xfrm>
            <a:off x="609600" y="1905000"/>
            <a:ext cx="8077200" cy="396875"/>
          </a:xfrm>
          <a:prstGeom prst="rect">
            <a:avLst/>
          </a:prstGeom>
          <a:noFill/>
          <a:ln w="9525">
            <a:noFill/>
            <a:miter lim="800000"/>
            <a:headEnd/>
            <a:tailEnd/>
          </a:ln>
          <a:effectLst/>
        </p:spPr>
        <p:txBody>
          <a:bodyPr>
            <a:spAutoFit/>
          </a:bodyPr>
          <a:lstStyle/>
          <a:p>
            <a:pPr>
              <a:spcBef>
                <a:spcPct val="50000"/>
              </a:spcBef>
            </a:pPr>
            <a:r>
              <a:rPr lang="es-MX" sz="2000"/>
              <a:t>Acceso a recursos</a:t>
            </a:r>
            <a:endParaRPr lang="es-ES" sz="2000"/>
          </a:p>
        </p:txBody>
      </p:sp>
      <p:sp>
        <p:nvSpPr>
          <p:cNvPr id="35846" name="Text Box 6"/>
          <p:cNvSpPr txBox="1">
            <a:spLocks noChangeArrowheads="1"/>
          </p:cNvSpPr>
          <p:nvPr/>
        </p:nvSpPr>
        <p:spPr bwMode="auto">
          <a:xfrm>
            <a:off x="1219200" y="5715000"/>
            <a:ext cx="7010400" cy="730250"/>
          </a:xfrm>
          <a:prstGeom prst="rect">
            <a:avLst/>
          </a:prstGeom>
          <a:noFill/>
          <a:ln w="9525">
            <a:noFill/>
            <a:miter lim="800000"/>
            <a:headEnd/>
            <a:tailEnd/>
          </a:ln>
          <a:effectLst/>
        </p:spPr>
        <p:txBody>
          <a:bodyPr>
            <a:spAutoFit/>
          </a:bodyPr>
          <a:lstStyle/>
          <a:p>
            <a:pPr>
              <a:spcBef>
                <a:spcPct val="50000"/>
              </a:spcBef>
            </a:pPr>
            <a:r>
              <a:rPr lang="es-MX" sz="1400">
                <a:solidFill>
                  <a:srgbClr val="1C1C1C"/>
                </a:solidFill>
                <a:latin typeface="Times New Roman" pitchFamily="18" charset="0"/>
              </a:rPr>
              <a:t>CEPAL. Indicadores de género para el seguimiento y la evaluación del programa de Acción regional para las Mujeres de América Latina y el Caribe 1995-2001 y la Plataforma de Acción de Beijing</a:t>
            </a:r>
            <a:endParaRPr lang="es-ES" sz="1400">
              <a:solidFill>
                <a:srgbClr val="1C1C1C"/>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584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35845">
                                            <p:txEl>
                                              <p:pRg st="0" end="0"/>
                                            </p:txEl>
                                          </p:spTgt>
                                        </p:tgtEl>
                                        <p:attrNameLst>
                                          <p:attrName>style.visibility</p:attrName>
                                        </p:attrNameLst>
                                      </p:cBhvr>
                                      <p:to>
                                        <p:strVal val="visible"/>
                                      </p:to>
                                    </p:set>
                                    <p:animEffect transition="in" filter="wipe(left)">
                                      <p:cBhvr>
                                        <p:cTn id="11" dur="500"/>
                                        <p:tgtEl>
                                          <p:spTgt spid="3584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5843">
                                            <p:txEl>
                                              <p:pRg st="0" end="0"/>
                                            </p:txEl>
                                          </p:spTgt>
                                        </p:tgtEl>
                                        <p:attrNameLst>
                                          <p:attrName>style.visibility</p:attrName>
                                        </p:attrNameLst>
                                      </p:cBhvr>
                                      <p:to>
                                        <p:strVal val="visible"/>
                                      </p:to>
                                    </p:set>
                                    <p:animEffect transition="in" filter="wipe(left)">
                                      <p:cBhvr>
                                        <p:cTn id="16" dur="500"/>
                                        <p:tgtEl>
                                          <p:spTgt spid="3584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5843">
                                            <p:txEl>
                                              <p:pRg st="1" end="1"/>
                                            </p:txEl>
                                          </p:spTgt>
                                        </p:tgtEl>
                                        <p:attrNameLst>
                                          <p:attrName>style.visibility</p:attrName>
                                        </p:attrNameLst>
                                      </p:cBhvr>
                                      <p:to>
                                        <p:strVal val="visible"/>
                                      </p:to>
                                    </p:set>
                                    <p:animEffect transition="in" filter="wipe(left)">
                                      <p:cBhvr>
                                        <p:cTn id="21" dur="500"/>
                                        <p:tgtEl>
                                          <p:spTgt spid="3584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35846">
                                            <p:txEl>
                                              <p:pRg st="0" end="0"/>
                                            </p:txEl>
                                          </p:spTgt>
                                        </p:tgtEl>
                                        <p:attrNameLst>
                                          <p:attrName>style.visibility</p:attrName>
                                        </p:attrNameLst>
                                      </p:cBhvr>
                                      <p:to>
                                        <p:strVal val="visible"/>
                                      </p:to>
                                    </p:set>
                                    <p:animEffect transition="in" filter="dissolve">
                                      <p:cBhvr>
                                        <p:cTn id="26" dur="500"/>
                                        <p:tgtEl>
                                          <p:spTgt spid="3584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build="p" autoUpdateAnimBg="0"/>
      <p:bldP spid="35843" grpId="0" build="p" autoUpdateAnimBg="0"/>
      <p:bldP spid="35845" grpId="0" build="p" autoUpdateAnimBg="0"/>
      <p:bldP spid="35846"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4 Marcador de pie de página"/>
          <p:cNvSpPr>
            <a:spLocks noGrp="1"/>
          </p:cNvSpPr>
          <p:nvPr>
            <p:ph type="ftr" sz="quarter" idx="11"/>
          </p:nvPr>
        </p:nvSpPr>
        <p:spPr/>
        <p:txBody>
          <a:bodyPr/>
          <a:lstStyle/>
          <a:p>
            <a:r>
              <a:rPr lang="es-PY"/>
              <a:t>ENREPD. SAS- PNUD Paraguay</a:t>
            </a:r>
          </a:p>
        </p:txBody>
      </p:sp>
      <p:sp>
        <p:nvSpPr>
          <p:cNvPr id="36866" name="Rectangle 2"/>
          <p:cNvSpPr>
            <a:spLocks noGrp="1" noChangeArrowheads="1"/>
          </p:cNvSpPr>
          <p:nvPr>
            <p:ph type="title"/>
          </p:nvPr>
        </p:nvSpPr>
        <p:spPr/>
        <p:txBody>
          <a:bodyPr/>
          <a:lstStyle/>
          <a:p>
            <a:r>
              <a:rPr lang="es-ES_tradnl" sz="2000" b="1">
                <a:solidFill>
                  <a:srgbClr val="FF0066"/>
                </a:solidFill>
              </a:rPr>
              <a:t>Meta: promover la igualdad entre los sexos y la autonomía de la mujer</a:t>
            </a:r>
            <a:endParaRPr lang="es-ES" sz="2000" b="1">
              <a:solidFill>
                <a:srgbClr val="FF0066"/>
              </a:solidFill>
            </a:endParaRPr>
          </a:p>
        </p:txBody>
      </p:sp>
      <p:sp>
        <p:nvSpPr>
          <p:cNvPr id="36867" name="Rectangle 3" descr="Rectangle: Click to edit Master text styles&#10;Second level&#10;Third level&#10;Fourth level&#10;Fifth level"/>
          <p:cNvSpPr>
            <a:spLocks noGrp="1" noChangeArrowheads="1"/>
          </p:cNvSpPr>
          <p:nvPr>
            <p:ph type="body" idx="1"/>
          </p:nvPr>
        </p:nvSpPr>
        <p:spPr>
          <a:xfrm>
            <a:off x="762000" y="2514600"/>
            <a:ext cx="7772400" cy="2743200"/>
          </a:xfrm>
        </p:spPr>
        <p:txBody>
          <a:bodyPr/>
          <a:lstStyle/>
          <a:p>
            <a:r>
              <a:rPr lang="es-MX"/>
              <a:t> Remuneración media por mujer asalariada, dividida por remuneración media por hombre asalariado por 100.</a:t>
            </a:r>
            <a:endParaRPr lang="es-ES"/>
          </a:p>
        </p:txBody>
      </p:sp>
      <p:sp>
        <p:nvSpPr>
          <p:cNvPr id="36868" name="Text Box 4"/>
          <p:cNvSpPr txBox="1">
            <a:spLocks noChangeArrowheads="1"/>
          </p:cNvSpPr>
          <p:nvPr/>
        </p:nvSpPr>
        <p:spPr bwMode="auto">
          <a:xfrm>
            <a:off x="1295400" y="1905000"/>
            <a:ext cx="6934200" cy="457200"/>
          </a:xfrm>
          <a:prstGeom prst="rect">
            <a:avLst/>
          </a:prstGeom>
          <a:noFill/>
          <a:ln w="9525">
            <a:noFill/>
            <a:miter lim="800000"/>
            <a:headEnd/>
            <a:tailEnd/>
          </a:ln>
          <a:effectLst/>
        </p:spPr>
        <p:txBody>
          <a:bodyPr>
            <a:spAutoFit/>
          </a:bodyPr>
          <a:lstStyle/>
          <a:p>
            <a:pPr>
              <a:spcBef>
                <a:spcPct val="50000"/>
              </a:spcBef>
            </a:pPr>
            <a:endParaRPr lang="es-ES"/>
          </a:p>
        </p:txBody>
      </p:sp>
      <p:sp>
        <p:nvSpPr>
          <p:cNvPr id="36869" name="Text Box 5"/>
          <p:cNvSpPr txBox="1">
            <a:spLocks noChangeArrowheads="1"/>
          </p:cNvSpPr>
          <p:nvPr/>
        </p:nvSpPr>
        <p:spPr bwMode="auto">
          <a:xfrm>
            <a:off x="609600" y="1905000"/>
            <a:ext cx="8077200" cy="396875"/>
          </a:xfrm>
          <a:prstGeom prst="rect">
            <a:avLst/>
          </a:prstGeom>
          <a:noFill/>
          <a:ln w="9525">
            <a:noFill/>
            <a:miter lim="800000"/>
            <a:headEnd/>
            <a:tailEnd/>
          </a:ln>
          <a:effectLst/>
        </p:spPr>
        <p:txBody>
          <a:bodyPr>
            <a:spAutoFit/>
          </a:bodyPr>
          <a:lstStyle/>
          <a:p>
            <a:pPr>
              <a:spcBef>
                <a:spcPct val="50000"/>
              </a:spcBef>
            </a:pPr>
            <a:r>
              <a:rPr lang="es-MX" sz="2000"/>
              <a:t>Brecha salarial</a:t>
            </a:r>
            <a:endParaRPr lang="es-ES" sz="2000"/>
          </a:p>
        </p:txBody>
      </p:sp>
      <p:sp>
        <p:nvSpPr>
          <p:cNvPr id="36870" name="Text Box 6"/>
          <p:cNvSpPr txBox="1">
            <a:spLocks noChangeArrowheads="1"/>
          </p:cNvSpPr>
          <p:nvPr/>
        </p:nvSpPr>
        <p:spPr bwMode="auto">
          <a:xfrm>
            <a:off x="1066800" y="5562600"/>
            <a:ext cx="7010400" cy="730250"/>
          </a:xfrm>
          <a:prstGeom prst="rect">
            <a:avLst/>
          </a:prstGeom>
          <a:noFill/>
          <a:ln w="9525">
            <a:noFill/>
            <a:miter lim="800000"/>
            <a:headEnd/>
            <a:tailEnd/>
          </a:ln>
          <a:effectLst/>
        </p:spPr>
        <p:txBody>
          <a:bodyPr>
            <a:spAutoFit/>
          </a:bodyPr>
          <a:lstStyle/>
          <a:p>
            <a:pPr>
              <a:spcBef>
                <a:spcPct val="50000"/>
              </a:spcBef>
            </a:pPr>
            <a:r>
              <a:rPr lang="es-MX" sz="1400">
                <a:solidFill>
                  <a:srgbClr val="1C1C1C"/>
                </a:solidFill>
                <a:latin typeface="Times New Roman" pitchFamily="18" charset="0"/>
              </a:rPr>
              <a:t>CEPAL. Indicadores de género para el seguimiento y la evaluación del programa de Acción regional para las Mujeres de América Latina y el Caribe 1995-2001 y la Plataforma de Acción de Beijing</a:t>
            </a:r>
            <a:endParaRPr lang="es-ES" sz="1400">
              <a:solidFill>
                <a:srgbClr val="1C1C1C"/>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500" fill="hold"/>
                                        <p:tgtEl>
                                          <p:spTgt spid="36866"/>
                                        </p:tgtEl>
                                        <p:attrNameLst>
                                          <p:attrName>ppt_x</p:attrName>
                                        </p:attrNameLst>
                                      </p:cBhvr>
                                      <p:tavLst>
                                        <p:tav tm="0">
                                          <p:val>
                                            <p:strVal val="0-#ppt_w/2"/>
                                          </p:val>
                                        </p:tav>
                                        <p:tav tm="100000">
                                          <p:val>
                                            <p:strVal val="#ppt_x"/>
                                          </p:val>
                                        </p:tav>
                                      </p:tavLst>
                                    </p:anim>
                                    <p:anim calcmode="lin" valueType="num">
                                      <p:cBhvr additive="base">
                                        <p:cTn id="8" dur="500" fill="hold"/>
                                        <p:tgtEl>
                                          <p:spTgt spid="3686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9"/>
                                        </p:tgtEl>
                                        <p:attrNameLst>
                                          <p:attrName>style.visibility</p:attrName>
                                        </p:attrNameLst>
                                      </p:cBhvr>
                                      <p:to>
                                        <p:strVal val="visible"/>
                                      </p:to>
                                    </p:set>
                                    <p:anim calcmode="lin" valueType="num">
                                      <p:cBhvr additive="base">
                                        <p:cTn id="13" dur="500" fill="hold"/>
                                        <p:tgtEl>
                                          <p:spTgt spid="36869"/>
                                        </p:tgtEl>
                                        <p:attrNameLst>
                                          <p:attrName>ppt_x</p:attrName>
                                        </p:attrNameLst>
                                      </p:cBhvr>
                                      <p:tavLst>
                                        <p:tav tm="0">
                                          <p:val>
                                            <p:strVal val="0-#ppt_w/2"/>
                                          </p:val>
                                        </p:tav>
                                        <p:tav tm="100000">
                                          <p:val>
                                            <p:strVal val="#ppt_x"/>
                                          </p:val>
                                        </p:tav>
                                      </p:tavLst>
                                    </p:anim>
                                    <p:anim calcmode="lin" valueType="num">
                                      <p:cBhvr additive="base">
                                        <p:cTn id="14" dur="500" fill="hold"/>
                                        <p:tgtEl>
                                          <p:spTgt spid="3686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7">
                                            <p:txEl>
                                              <p:pRg st="0" end="0"/>
                                            </p:txEl>
                                          </p:spTgt>
                                        </p:tgtEl>
                                        <p:attrNameLst>
                                          <p:attrName>style.visibility</p:attrName>
                                        </p:attrNameLst>
                                      </p:cBhvr>
                                      <p:to>
                                        <p:strVal val="visible"/>
                                      </p:to>
                                    </p:set>
                                    <p:anim calcmode="lin" valueType="num">
                                      <p:cBhvr additive="base">
                                        <p:cTn id="19"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6870"/>
                                        </p:tgtEl>
                                        <p:attrNameLst>
                                          <p:attrName>style.visibility</p:attrName>
                                        </p:attrNameLst>
                                      </p:cBhvr>
                                      <p:to>
                                        <p:strVal val="visible"/>
                                      </p:to>
                                    </p:set>
                                    <p:anim calcmode="lin" valueType="num">
                                      <p:cBhvr additive="base">
                                        <p:cTn id="25" dur="500" fill="hold"/>
                                        <p:tgtEl>
                                          <p:spTgt spid="36870"/>
                                        </p:tgtEl>
                                        <p:attrNameLst>
                                          <p:attrName>ppt_x</p:attrName>
                                        </p:attrNameLst>
                                      </p:cBhvr>
                                      <p:tavLst>
                                        <p:tav tm="0">
                                          <p:val>
                                            <p:strVal val="0-#ppt_w/2"/>
                                          </p:val>
                                        </p:tav>
                                        <p:tav tm="100000">
                                          <p:val>
                                            <p:strVal val="#ppt_x"/>
                                          </p:val>
                                        </p:tav>
                                      </p:tavLst>
                                    </p:anim>
                                    <p:anim calcmode="lin" valueType="num">
                                      <p:cBhvr additive="base">
                                        <p:cTn id="26" dur="500" fill="hold"/>
                                        <p:tgtEl>
                                          <p:spTgt spid="368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utoUpdateAnimBg="0"/>
      <p:bldP spid="36867" grpId="0" build="p" autoUpdateAnimBg="0"/>
      <p:bldP spid="36869" grpId="0" autoUpdateAnimBg="0"/>
      <p:bldP spid="36870"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4 Marcador de pie de página"/>
          <p:cNvSpPr>
            <a:spLocks noGrp="1"/>
          </p:cNvSpPr>
          <p:nvPr>
            <p:ph type="ftr" sz="quarter" idx="11"/>
          </p:nvPr>
        </p:nvSpPr>
        <p:spPr/>
        <p:txBody>
          <a:bodyPr/>
          <a:lstStyle/>
          <a:p>
            <a:r>
              <a:rPr lang="es-PY"/>
              <a:t>ENREPD. SAS- PNUD Paraguay</a:t>
            </a:r>
          </a:p>
        </p:txBody>
      </p:sp>
      <p:sp>
        <p:nvSpPr>
          <p:cNvPr id="37890" name="Rectangle 2"/>
          <p:cNvSpPr>
            <a:spLocks noGrp="1" noChangeArrowheads="1"/>
          </p:cNvSpPr>
          <p:nvPr>
            <p:ph type="title"/>
          </p:nvPr>
        </p:nvSpPr>
        <p:spPr/>
        <p:txBody>
          <a:bodyPr/>
          <a:lstStyle/>
          <a:p>
            <a:r>
              <a:rPr lang="es-ES_tradnl" sz="2000" b="1">
                <a:solidFill>
                  <a:srgbClr val="FF0066"/>
                </a:solidFill>
              </a:rPr>
              <a:t>Meta: promover la igualdad entre los sexos y la autonomía de la mujer</a:t>
            </a:r>
            <a:endParaRPr lang="es-ES" sz="2000" b="1">
              <a:solidFill>
                <a:srgbClr val="FF0066"/>
              </a:solidFill>
            </a:endParaRPr>
          </a:p>
        </p:txBody>
      </p:sp>
      <p:sp>
        <p:nvSpPr>
          <p:cNvPr id="37891" name="Rectangle 3" descr="Rectangle: Click to edit Master text styles&#10;Second level&#10;Third level&#10;Fourth level&#10;Fifth level"/>
          <p:cNvSpPr>
            <a:spLocks noGrp="1" noChangeArrowheads="1"/>
          </p:cNvSpPr>
          <p:nvPr>
            <p:ph type="body" idx="1"/>
          </p:nvPr>
        </p:nvSpPr>
        <p:spPr>
          <a:xfrm>
            <a:off x="762000" y="2819400"/>
            <a:ext cx="7772400" cy="2438400"/>
          </a:xfrm>
        </p:spPr>
        <p:txBody>
          <a:bodyPr/>
          <a:lstStyle/>
          <a:p>
            <a:r>
              <a:rPr lang="es-MX"/>
              <a:t> Indicador de oportunidades:</a:t>
            </a:r>
          </a:p>
          <a:p>
            <a:pPr>
              <a:buFont typeface="Wingdings" pitchFamily="2" charset="2"/>
              <a:buNone/>
            </a:pPr>
            <a:r>
              <a:rPr lang="es-MX"/>
              <a:t>Porcentaje de mujeres candidatas sobre el total de candidatos de ambos sexos en las últimas elecciones parlamentarias </a:t>
            </a:r>
            <a:endParaRPr lang="es-ES"/>
          </a:p>
        </p:txBody>
      </p:sp>
      <p:sp>
        <p:nvSpPr>
          <p:cNvPr id="37892" name="Text Box 4"/>
          <p:cNvSpPr txBox="1">
            <a:spLocks noChangeArrowheads="1"/>
          </p:cNvSpPr>
          <p:nvPr/>
        </p:nvSpPr>
        <p:spPr bwMode="auto">
          <a:xfrm>
            <a:off x="1295400" y="1905000"/>
            <a:ext cx="6934200" cy="457200"/>
          </a:xfrm>
          <a:prstGeom prst="rect">
            <a:avLst/>
          </a:prstGeom>
          <a:noFill/>
          <a:ln w="9525">
            <a:noFill/>
            <a:miter lim="800000"/>
            <a:headEnd/>
            <a:tailEnd/>
          </a:ln>
          <a:effectLst/>
        </p:spPr>
        <p:txBody>
          <a:bodyPr>
            <a:spAutoFit/>
          </a:bodyPr>
          <a:lstStyle/>
          <a:p>
            <a:pPr>
              <a:spcBef>
                <a:spcPct val="50000"/>
              </a:spcBef>
            </a:pPr>
            <a:endParaRPr lang="es-ES"/>
          </a:p>
        </p:txBody>
      </p:sp>
      <p:sp>
        <p:nvSpPr>
          <p:cNvPr id="37893" name="Text Box 5"/>
          <p:cNvSpPr txBox="1">
            <a:spLocks noChangeArrowheads="1"/>
          </p:cNvSpPr>
          <p:nvPr/>
        </p:nvSpPr>
        <p:spPr bwMode="auto">
          <a:xfrm>
            <a:off x="609600" y="1752600"/>
            <a:ext cx="8077200" cy="822325"/>
          </a:xfrm>
          <a:prstGeom prst="rect">
            <a:avLst/>
          </a:prstGeom>
          <a:noFill/>
          <a:ln w="9525">
            <a:noFill/>
            <a:miter lim="800000"/>
            <a:headEnd/>
            <a:tailEnd/>
          </a:ln>
          <a:effectLst/>
        </p:spPr>
        <p:txBody>
          <a:bodyPr>
            <a:spAutoFit/>
          </a:bodyPr>
          <a:lstStyle/>
          <a:p>
            <a:pPr>
              <a:spcBef>
                <a:spcPct val="20000"/>
              </a:spcBef>
              <a:buClr>
                <a:schemeClr val="hlink"/>
              </a:buClr>
              <a:buSzPct val="110000"/>
              <a:buFont typeface="Wingdings" pitchFamily="2" charset="2"/>
              <a:buBlip>
                <a:blip r:embed="rId2"/>
              </a:buBlip>
            </a:pPr>
            <a:r>
              <a:rPr lang="es-MX"/>
              <a:t>Proporción de puestos ocupados por mujeres en el Parlamento Nacional</a:t>
            </a:r>
            <a:endParaRPr lang="es-ES"/>
          </a:p>
        </p:txBody>
      </p:sp>
      <p:sp>
        <p:nvSpPr>
          <p:cNvPr id="37894" name="Text Box 6"/>
          <p:cNvSpPr txBox="1">
            <a:spLocks noChangeArrowheads="1"/>
          </p:cNvSpPr>
          <p:nvPr/>
        </p:nvSpPr>
        <p:spPr bwMode="auto">
          <a:xfrm>
            <a:off x="1066800" y="5562600"/>
            <a:ext cx="7010400" cy="730250"/>
          </a:xfrm>
          <a:prstGeom prst="rect">
            <a:avLst/>
          </a:prstGeom>
          <a:noFill/>
          <a:ln w="9525">
            <a:noFill/>
            <a:miter lim="800000"/>
            <a:headEnd/>
            <a:tailEnd/>
          </a:ln>
          <a:effectLst/>
        </p:spPr>
        <p:txBody>
          <a:bodyPr>
            <a:spAutoFit/>
          </a:bodyPr>
          <a:lstStyle/>
          <a:p>
            <a:pPr>
              <a:spcBef>
                <a:spcPct val="50000"/>
              </a:spcBef>
            </a:pPr>
            <a:r>
              <a:rPr lang="es-MX" sz="1400">
                <a:solidFill>
                  <a:srgbClr val="1C1C1C"/>
                </a:solidFill>
                <a:latin typeface="Times New Roman" pitchFamily="18" charset="0"/>
              </a:rPr>
              <a:t>CEPAL. Indicadores de género para el seguimiento y la evaluación del programa de Acción regional para las Mujeres de América Latina y el Caribe 1995-2001 y la Plataforma de Acción de Beijing</a:t>
            </a:r>
            <a:endParaRPr lang="es-ES" sz="1400">
              <a:solidFill>
                <a:srgbClr val="1C1C1C"/>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 fill="hold"/>
                                        <p:tgtEl>
                                          <p:spTgt spid="37890"/>
                                        </p:tgtEl>
                                        <p:attrNameLst>
                                          <p:attrName>ppt_x</p:attrName>
                                        </p:attrNameLst>
                                      </p:cBhvr>
                                      <p:tavLst>
                                        <p:tav tm="0">
                                          <p:val>
                                            <p:strVal val="0-#ppt_w/2"/>
                                          </p:val>
                                        </p:tav>
                                        <p:tav tm="100000">
                                          <p:val>
                                            <p:strVal val="#ppt_x"/>
                                          </p:val>
                                        </p:tav>
                                      </p:tavLst>
                                    </p:anim>
                                    <p:anim calcmode="lin" valueType="num">
                                      <p:cBhvr additive="base">
                                        <p:cTn id="8" dur="500" fill="hold"/>
                                        <p:tgtEl>
                                          <p:spTgt spid="3789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893"/>
                                        </p:tgtEl>
                                        <p:attrNameLst>
                                          <p:attrName>style.visibility</p:attrName>
                                        </p:attrNameLst>
                                      </p:cBhvr>
                                      <p:to>
                                        <p:strVal val="visible"/>
                                      </p:to>
                                    </p:set>
                                    <p:anim calcmode="lin" valueType="num">
                                      <p:cBhvr additive="base">
                                        <p:cTn id="13" dur="500" fill="hold"/>
                                        <p:tgtEl>
                                          <p:spTgt spid="37893"/>
                                        </p:tgtEl>
                                        <p:attrNameLst>
                                          <p:attrName>ppt_x</p:attrName>
                                        </p:attrNameLst>
                                      </p:cBhvr>
                                      <p:tavLst>
                                        <p:tav tm="0">
                                          <p:val>
                                            <p:strVal val="0-#ppt_w/2"/>
                                          </p:val>
                                        </p:tav>
                                        <p:tav tm="100000">
                                          <p:val>
                                            <p:strVal val="#ppt_x"/>
                                          </p:val>
                                        </p:tav>
                                      </p:tavLst>
                                    </p:anim>
                                    <p:anim calcmode="lin" valueType="num">
                                      <p:cBhvr additive="base">
                                        <p:cTn id="14" dur="500" fill="hold"/>
                                        <p:tgtEl>
                                          <p:spTgt spid="3789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7891">
                                            <p:txEl>
                                              <p:pRg st="0" end="0"/>
                                            </p:txEl>
                                          </p:spTgt>
                                        </p:tgtEl>
                                        <p:attrNameLst>
                                          <p:attrName>style.visibility</p:attrName>
                                        </p:attrNameLst>
                                      </p:cBhvr>
                                      <p:to>
                                        <p:strVal val="visible"/>
                                      </p:to>
                                    </p:set>
                                    <p:anim calcmode="lin" valueType="num">
                                      <p:cBhvr additive="base">
                                        <p:cTn id="19" dur="500" fill="hold"/>
                                        <p:tgtEl>
                                          <p:spTgt spid="37891">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7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7891">
                                            <p:txEl>
                                              <p:pRg st="1" end="1"/>
                                            </p:txEl>
                                          </p:spTgt>
                                        </p:tgtEl>
                                        <p:attrNameLst>
                                          <p:attrName>style.visibility</p:attrName>
                                        </p:attrNameLst>
                                      </p:cBhvr>
                                      <p:to>
                                        <p:strVal val="visible"/>
                                      </p:to>
                                    </p:set>
                                    <p:anim calcmode="lin" valueType="num">
                                      <p:cBhvr additive="base">
                                        <p:cTn id="25" dur="500" fill="hold"/>
                                        <p:tgtEl>
                                          <p:spTgt spid="37891">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78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7894"/>
                                        </p:tgtEl>
                                        <p:attrNameLst>
                                          <p:attrName>style.visibility</p:attrName>
                                        </p:attrNameLst>
                                      </p:cBhvr>
                                      <p:to>
                                        <p:strVal val="visible"/>
                                      </p:to>
                                    </p:set>
                                    <p:anim calcmode="lin" valueType="num">
                                      <p:cBhvr additive="base">
                                        <p:cTn id="31" dur="500" fill="hold"/>
                                        <p:tgtEl>
                                          <p:spTgt spid="37894"/>
                                        </p:tgtEl>
                                        <p:attrNameLst>
                                          <p:attrName>ppt_x</p:attrName>
                                        </p:attrNameLst>
                                      </p:cBhvr>
                                      <p:tavLst>
                                        <p:tav tm="0">
                                          <p:val>
                                            <p:strVal val="0-#ppt_w/2"/>
                                          </p:val>
                                        </p:tav>
                                        <p:tav tm="100000">
                                          <p:val>
                                            <p:strVal val="#ppt_x"/>
                                          </p:val>
                                        </p:tav>
                                      </p:tavLst>
                                    </p:anim>
                                    <p:anim calcmode="lin" valueType="num">
                                      <p:cBhvr additive="base">
                                        <p:cTn id="32" dur="500" fill="hold"/>
                                        <p:tgtEl>
                                          <p:spTgt spid="378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build="p" autoUpdateAnimBg="0"/>
      <p:bldP spid="37893" grpId="0" autoUpdateAnimBg="0"/>
      <p:bldP spid="3789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4 Marcador de pie de página"/>
          <p:cNvSpPr>
            <a:spLocks noGrp="1"/>
          </p:cNvSpPr>
          <p:nvPr>
            <p:ph type="ftr" sz="quarter" idx="11"/>
          </p:nvPr>
        </p:nvSpPr>
        <p:spPr/>
        <p:txBody>
          <a:bodyPr/>
          <a:lstStyle/>
          <a:p>
            <a:r>
              <a:rPr lang="es-PY"/>
              <a:t>ENREPD. SAS- PNUD Paraguay</a:t>
            </a:r>
          </a:p>
        </p:txBody>
      </p:sp>
      <p:sp>
        <p:nvSpPr>
          <p:cNvPr id="38914" name="Rectangle 2"/>
          <p:cNvSpPr>
            <a:spLocks noGrp="1" noChangeArrowheads="1"/>
          </p:cNvSpPr>
          <p:nvPr>
            <p:ph type="title"/>
          </p:nvPr>
        </p:nvSpPr>
        <p:spPr>
          <a:xfrm>
            <a:off x="609600" y="304800"/>
            <a:ext cx="7772400" cy="457200"/>
          </a:xfrm>
        </p:spPr>
        <p:txBody>
          <a:bodyPr/>
          <a:lstStyle/>
          <a:p>
            <a:r>
              <a:rPr lang="es-ES_tradnl" b="1"/>
              <a:t/>
            </a:r>
            <a:br>
              <a:rPr lang="es-ES_tradnl" b="1"/>
            </a:br>
            <a:endParaRPr lang="es-ES" b="1"/>
          </a:p>
        </p:txBody>
      </p:sp>
      <p:sp>
        <p:nvSpPr>
          <p:cNvPr id="38915" name="Rectangle 3" descr="Rectangle: Click to edit Master text styles&#10;Second level&#10;Third level&#10;Fourth level&#10;Fifth level"/>
          <p:cNvSpPr>
            <a:spLocks noGrp="1" noChangeArrowheads="1"/>
          </p:cNvSpPr>
          <p:nvPr>
            <p:ph type="body" idx="1"/>
          </p:nvPr>
        </p:nvSpPr>
        <p:spPr/>
        <p:txBody>
          <a:bodyPr/>
          <a:lstStyle/>
          <a:p>
            <a:r>
              <a:rPr lang="es-ES_tradnl">
                <a:cs typeface="Times New Roman" pitchFamily="18" charset="0"/>
              </a:rPr>
              <a:t> I</a:t>
            </a:r>
            <a:r>
              <a:rPr lang="es-PY">
                <a:cs typeface="Times New Roman" pitchFamily="18" charset="0"/>
              </a:rPr>
              <a:t>nfluidas, entre otros factores, por las relaciones y disparidades de género, lo que nos lleva a afirmar que las políticas macroeconómicas no son neutrales al género</a:t>
            </a:r>
            <a:r>
              <a:rPr lang="es-ES_tradnl">
                <a:cs typeface="Times New Roman" pitchFamily="18" charset="0"/>
              </a:rPr>
              <a:t>.</a:t>
            </a:r>
          </a:p>
          <a:p>
            <a:r>
              <a:rPr lang="es-ES_tradnl">
                <a:cs typeface="Times New Roman" pitchFamily="18" charset="0"/>
              </a:rPr>
              <a:t>I</a:t>
            </a:r>
            <a:r>
              <a:rPr lang="es-PY">
                <a:cs typeface="Times New Roman" pitchFamily="18" charset="0"/>
              </a:rPr>
              <a:t>nvertir en una mayor equidad, significa invertir en nuevas distribuciones del ingreso y la riqueza</a:t>
            </a:r>
            <a:r>
              <a:rPr lang="es-ES_tradnl">
                <a:cs typeface="Times New Roman" pitchFamily="18" charset="0"/>
              </a:rPr>
              <a:t>.</a:t>
            </a:r>
            <a:r>
              <a:rPr lang="es-PY"/>
              <a:t> </a:t>
            </a:r>
            <a:endParaRPr lang="es-ES"/>
          </a:p>
        </p:txBody>
      </p:sp>
      <p:sp>
        <p:nvSpPr>
          <p:cNvPr id="38916" name="Text Box 4"/>
          <p:cNvSpPr txBox="1">
            <a:spLocks noChangeArrowheads="1"/>
          </p:cNvSpPr>
          <p:nvPr/>
        </p:nvSpPr>
        <p:spPr bwMode="auto">
          <a:xfrm>
            <a:off x="0" y="0"/>
            <a:ext cx="9144000" cy="1431925"/>
          </a:xfrm>
          <a:prstGeom prst="rect">
            <a:avLst/>
          </a:prstGeom>
          <a:noFill/>
          <a:ln w="9525">
            <a:noFill/>
            <a:miter lim="800000"/>
            <a:headEnd/>
            <a:tailEnd/>
          </a:ln>
          <a:effectLst/>
        </p:spPr>
        <p:txBody>
          <a:bodyPr>
            <a:spAutoFit/>
          </a:bodyPr>
          <a:lstStyle/>
          <a:p>
            <a:pPr>
              <a:spcBef>
                <a:spcPct val="50000"/>
              </a:spcBef>
            </a:pPr>
            <a:r>
              <a:rPr lang="es-ES_tradnl" sz="4400" b="1">
                <a:solidFill>
                  <a:schemeClr val="tx2"/>
                </a:solidFill>
              </a:rPr>
              <a:t>8. Medidas macroeconómicas</a:t>
            </a:r>
            <a:br>
              <a:rPr lang="es-ES_tradnl" sz="4400" b="1">
                <a:solidFill>
                  <a:schemeClr val="tx2"/>
                </a:solidFill>
              </a:rPr>
            </a:br>
            <a:endParaRPr lang="es-ES" sz="4400" b="1">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additive="base">
                                        <p:cTn id="7" dur="500" fill="hold"/>
                                        <p:tgtEl>
                                          <p:spTgt spid="38914"/>
                                        </p:tgtEl>
                                        <p:attrNameLst>
                                          <p:attrName>ppt_x</p:attrName>
                                        </p:attrNameLst>
                                      </p:cBhvr>
                                      <p:tavLst>
                                        <p:tav tm="0">
                                          <p:val>
                                            <p:strVal val="#ppt_x"/>
                                          </p:val>
                                        </p:tav>
                                        <p:tav tm="100000">
                                          <p:val>
                                            <p:strVal val="#ppt_x"/>
                                          </p:val>
                                        </p:tav>
                                      </p:tavLst>
                                    </p:anim>
                                    <p:anim calcmode="lin" valueType="num">
                                      <p:cBhvr additive="base">
                                        <p:cTn id="8" dur="500" fill="hold"/>
                                        <p:tgtEl>
                                          <p:spTgt spid="389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0" end="0"/>
                                            </p:txEl>
                                          </p:spTgt>
                                        </p:tgtEl>
                                        <p:attrNameLst>
                                          <p:attrName>style.visibility</p:attrName>
                                        </p:attrNameLst>
                                      </p:cBhvr>
                                      <p:to>
                                        <p:strVal val="visible"/>
                                      </p:to>
                                    </p:set>
                                    <p:anim calcmode="lin" valueType="num">
                                      <p:cBhvr additive="base">
                                        <p:cTn id="13"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915">
                                            <p:txEl>
                                              <p:pRg st="1" end="1"/>
                                            </p:txEl>
                                          </p:spTgt>
                                        </p:tgtEl>
                                        <p:attrNameLst>
                                          <p:attrName>style.visibility</p:attrName>
                                        </p:attrNameLst>
                                      </p:cBhvr>
                                      <p:to>
                                        <p:strVal val="visible"/>
                                      </p:to>
                                    </p:set>
                                    <p:anim calcmode="lin" valueType="num">
                                      <p:cBhvr additive="base">
                                        <p:cTn id="19"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91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utoUpdateAnimBg="0"/>
      <p:bldP spid="38915"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4 Marcador de pie de página"/>
          <p:cNvSpPr>
            <a:spLocks noGrp="1"/>
          </p:cNvSpPr>
          <p:nvPr>
            <p:ph type="ftr" sz="quarter" idx="11"/>
          </p:nvPr>
        </p:nvSpPr>
        <p:spPr/>
        <p:txBody>
          <a:bodyPr/>
          <a:lstStyle/>
          <a:p>
            <a:r>
              <a:rPr lang="es-PY"/>
              <a:t>ENREPD. SAS- PNUD Paraguay</a:t>
            </a:r>
          </a:p>
        </p:txBody>
      </p:sp>
      <p:sp>
        <p:nvSpPr>
          <p:cNvPr id="29698" name="Rectangle 2"/>
          <p:cNvSpPr>
            <a:spLocks noGrp="1" noChangeArrowheads="1"/>
          </p:cNvSpPr>
          <p:nvPr>
            <p:ph type="title"/>
          </p:nvPr>
        </p:nvSpPr>
        <p:spPr/>
        <p:txBody>
          <a:bodyPr/>
          <a:lstStyle/>
          <a:p>
            <a:r>
              <a:rPr lang="es-ES_tradnl" b="1">
                <a:solidFill>
                  <a:srgbClr val="FF6600"/>
                </a:solidFill>
              </a:rPr>
              <a:t>9. Participación ciudadana como estrategia</a:t>
            </a:r>
            <a:endParaRPr lang="es-PY" b="1">
              <a:solidFill>
                <a:srgbClr val="FF6600"/>
              </a:solidFill>
            </a:endParaRPr>
          </a:p>
        </p:txBody>
      </p:sp>
      <p:sp>
        <p:nvSpPr>
          <p:cNvPr id="29699" name="Rectangle 3" descr="Rectangle: Click to edit Master text styles&#10;Second level&#10;Third level&#10;Fourth level&#10;Fifth level"/>
          <p:cNvSpPr>
            <a:spLocks noGrp="1" noChangeArrowheads="1"/>
          </p:cNvSpPr>
          <p:nvPr>
            <p:ph type="body" idx="1"/>
          </p:nvPr>
        </p:nvSpPr>
        <p:spPr/>
        <p:txBody>
          <a:bodyPr/>
          <a:lstStyle/>
          <a:p>
            <a:pPr>
              <a:buFont typeface="Wingdings" pitchFamily="2" charset="2"/>
              <a:buNone/>
            </a:pPr>
            <a:r>
              <a:rPr lang="es-ES_tradnl" b="1" i="1">
                <a:latin typeface="Times New Roman" pitchFamily="18" charset="0"/>
              </a:rPr>
              <a:t> </a:t>
            </a:r>
          </a:p>
        </p:txBody>
      </p:sp>
      <p:sp>
        <p:nvSpPr>
          <p:cNvPr id="29701" name="Text Box 5"/>
          <p:cNvSpPr txBox="1">
            <a:spLocks noChangeArrowheads="1"/>
          </p:cNvSpPr>
          <p:nvPr/>
        </p:nvSpPr>
        <p:spPr bwMode="auto">
          <a:xfrm>
            <a:off x="1371600" y="2362200"/>
            <a:ext cx="6172200" cy="457200"/>
          </a:xfrm>
          <a:prstGeom prst="rect">
            <a:avLst/>
          </a:prstGeom>
          <a:noFill/>
          <a:ln w="9525">
            <a:noFill/>
            <a:miter lim="800000"/>
            <a:headEnd/>
            <a:tailEnd/>
          </a:ln>
          <a:effectLst/>
        </p:spPr>
        <p:txBody>
          <a:bodyPr>
            <a:spAutoFit/>
          </a:bodyPr>
          <a:lstStyle/>
          <a:p>
            <a:pPr>
              <a:spcBef>
                <a:spcPct val="50000"/>
              </a:spcBef>
            </a:pPr>
            <a:endParaRPr lang="es-ES"/>
          </a:p>
        </p:txBody>
      </p:sp>
      <p:sp>
        <p:nvSpPr>
          <p:cNvPr id="29702" name="Text Box 6"/>
          <p:cNvSpPr txBox="1">
            <a:spLocks noChangeArrowheads="1"/>
          </p:cNvSpPr>
          <p:nvPr/>
        </p:nvSpPr>
        <p:spPr bwMode="auto">
          <a:xfrm>
            <a:off x="838200" y="2209800"/>
            <a:ext cx="7543800" cy="1920875"/>
          </a:xfrm>
          <a:prstGeom prst="rect">
            <a:avLst/>
          </a:prstGeom>
          <a:noFill/>
          <a:ln w="9525">
            <a:noFill/>
            <a:miter lim="800000"/>
            <a:headEnd/>
            <a:tailEnd/>
          </a:ln>
          <a:effectLst/>
        </p:spPr>
        <p:txBody>
          <a:bodyPr>
            <a:spAutoFit/>
          </a:bodyPr>
          <a:lstStyle/>
          <a:p>
            <a:pPr>
              <a:spcBef>
                <a:spcPct val="50000"/>
              </a:spcBef>
            </a:pPr>
            <a:r>
              <a:rPr lang="es-MX" sz="4000"/>
              <a:t>Importancia de las organizaciones de mujeres como estrategia de  empoderamiento.</a:t>
            </a:r>
            <a:endParaRPr lang="es-ES" sz="4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additive="base">
                                        <p:cTn id="7" dur="500" fill="hold"/>
                                        <p:tgtEl>
                                          <p:spTgt spid="29698"/>
                                        </p:tgtEl>
                                        <p:attrNameLst>
                                          <p:attrName>ppt_x</p:attrName>
                                        </p:attrNameLst>
                                      </p:cBhvr>
                                      <p:tavLst>
                                        <p:tav tm="0">
                                          <p:val>
                                            <p:strVal val="0-#ppt_w/2"/>
                                          </p:val>
                                        </p:tav>
                                        <p:tav tm="100000">
                                          <p:val>
                                            <p:strVal val="#ppt_x"/>
                                          </p:val>
                                        </p:tav>
                                      </p:tavLst>
                                    </p:anim>
                                    <p:anim calcmode="lin" valueType="num">
                                      <p:cBhvr additive="base">
                                        <p:cTn id="8" dur="500" fill="hold"/>
                                        <p:tgtEl>
                                          <p:spTgt spid="2969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9699">
                                            <p:txEl>
                                              <p:pRg st="0" end="0"/>
                                            </p:txEl>
                                          </p:spTgt>
                                        </p:tgtEl>
                                        <p:attrNameLst>
                                          <p:attrName>style.visibility</p:attrName>
                                        </p:attrNameLst>
                                      </p:cBhvr>
                                      <p:to>
                                        <p:strVal val="visible"/>
                                      </p:to>
                                    </p:set>
                                    <p:animEffect transition="in" filter="blinds(horizontal)">
                                      <p:cBhvr>
                                        <p:cTn id="13" dur="500"/>
                                        <p:tgtEl>
                                          <p:spTgt spid="296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build="p" bldLvl="2"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PY"/>
              <a:t>ENREPD. SAS- PNUD Paraguay</a:t>
            </a:r>
          </a:p>
        </p:txBody>
      </p:sp>
      <p:sp>
        <p:nvSpPr>
          <p:cNvPr id="30722" name="Rectangle 1026"/>
          <p:cNvSpPr>
            <a:spLocks noGrp="1" noChangeArrowheads="1"/>
          </p:cNvSpPr>
          <p:nvPr>
            <p:ph type="title"/>
          </p:nvPr>
        </p:nvSpPr>
        <p:spPr/>
        <p:txBody>
          <a:bodyPr/>
          <a:lstStyle/>
          <a:p>
            <a:r>
              <a:rPr lang="es-ES_tradnl" b="1">
                <a:solidFill>
                  <a:srgbClr val="12BA8E"/>
                </a:solidFill>
                <a:cs typeface="Tahoma" pitchFamily="34" charset="0"/>
              </a:rPr>
              <a:t>10. Políticas específicas.</a:t>
            </a:r>
            <a:br>
              <a:rPr lang="es-ES_tradnl" b="1">
                <a:solidFill>
                  <a:srgbClr val="12BA8E"/>
                </a:solidFill>
                <a:cs typeface="Tahoma" pitchFamily="34" charset="0"/>
              </a:rPr>
            </a:br>
            <a:endParaRPr lang="es-PY" b="1">
              <a:solidFill>
                <a:srgbClr val="12BA8E"/>
              </a:solidFill>
              <a:cs typeface="Tahoma" pitchFamily="34" charset="0"/>
            </a:endParaRPr>
          </a:p>
        </p:txBody>
      </p:sp>
      <p:sp>
        <p:nvSpPr>
          <p:cNvPr id="30723" name="Rectangle 1027" descr="Rectangle: Click to edit Master text styles&#10;Second level&#10;Third level&#10;Fourth level&#10;Fifth level"/>
          <p:cNvSpPr>
            <a:spLocks noGrp="1" noChangeArrowheads="1"/>
          </p:cNvSpPr>
          <p:nvPr>
            <p:ph type="body" idx="1"/>
          </p:nvPr>
        </p:nvSpPr>
        <p:spPr>
          <a:xfrm>
            <a:off x="838200" y="1600200"/>
            <a:ext cx="7772400" cy="4419600"/>
          </a:xfrm>
        </p:spPr>
        <p:txBody>
          <a:bodyPr/>
          <a:lstStyle/>
          <a:p>
            <a:pPr>
              <a:lnSpc>
                <a:spcPct val="90000"/>
              </a:lnSpc>
              <a:buFont typeface="Wingdings" pitchFamily="2" charset="2"/>
              <a:buNone/>
            </a:pPr>
            <a:r>
              <a:rPr lang="es-ES_tradnl" b="1"/>
              <a:t>Políticas para la generación de empleo, ingreso y desarrollo rural</a:t>
            </a:r>
          </a:p>
          <a:p>
            <a:pPr>
              <a:lnSpc>
                <a:spcPct val="90000"/>
              </a:lnSpc>
              <a:buFont typeface="Wingdings" pitchFamily="2" charset="2"/>
              <a:buNone/>
            </a:pPr>
            <a:endParaRPr lang="es-ES_tradnl" b="1"/>
          </a:p>
          <a:p>
            <a:pPr>
              <a:lnSpc>
                <a:spcPct val="90000"/>
              </a:lnSpc>
              <a:buFont typeface="Wingdings" pitchFamily="2" charset="2"/>
              <a:buNone/>
            </a:pPr>
            <a:r>
              <a:rPr lang="es-ES_tradnl" sz="2800" b="1"/>
              <a:t>Asistencia técnica.</a:t>
            </a:r>
            <a:r>
              <a:rPr lang="es-ES_tradnl" sz="2800"/>
              <a:t> </a:t>
            </a:r>
            <a:r>
              <a:rPr lang="es-ES_tradnl" sz="2400"/>
              <a:t>Indicador de brecha en la cobertura por sexo de productores agropecuarios pequeños, receptores de asistencia técnica</a:t>
            </a:r>
          </a:p>
          <a:p>
            <a:pPr>
              <a:lnSpc>
                <a:spcPct val="90000"/>
              </a:lnSpc>
              <a:buFont typeface="Wingdings" pitchFamily="2" charset="2"/>
              <a:buNone/>
            </a:pPr>
            <a:endParaRPr lang="es-ES_tradnl" sz="2400"/>
          </a:p>
          <a:p>
            <a:pPr>
              <a:lnSpc>
                <a:spcPct val="90000"/>
              </a:lnSpc>
              <a:buFont typeface="Wingdings" pitchFamily="2" charset="2"/>
              <a:buNone/>
            </a:pPr>
            <a:r>
              <a:rPr lang="es-ES_tradnl" sz="2800" b="1"/>
              <a:t>Titularidad de la tierra</a:t>
            </a:r>
            <a:r>
              <a:rPr lang="es-ES_tradnl" sz="2800"/>
              <a:t> . </a:t>
            </a:r>
            <a:r>
              <a:rPr lang="es-ES_tradnl" sz="2000"/>
              <a:t>Indicador de la brecha de género en la propiedad de la tierra agrícola.</a:t>
            </a:r>
          </a:p>
          <a:p>
            <a:pPr>
              <a:lnSpc>
                <a:spcPct val="90000"/>
              </a:lnSpc>
              <a:buFont typeface="Wingdings" pitchFamily="2" charset="2"/>
              <a:buNone/>
            </a:pPr>
            <a:endParaRPr lang="es-ES_tradnl" sz="2000"/>
          </a:p>
          <a:p>
            <a:pPr>
              <a:lnSpc>
                <a:spcPct val="90000"/>
              </a:lnSpc>
              <a:buFont typeface="Wingdings" pitchFamily="2" charset="2"/>
              <a:buNone/>
            </a:pPr>
            <a:r>
              <a:rPr lang="es-ES_tradnl" sz="2800" b="1"/>
              <a:t>Industrias manufactureras</a:t>
            </a:r>
            <a:r>
              <a:rPr lang="es-ES_tradnl" sz="2000"/>
              <a:t>: relativizar la disminución de la pobreza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 calcmode="lin" valueType="num">
                                      <p:cBhvr additive="base">
                                        <p:cTn id="7" dur="500" fill="hold"/>
                                        <p:tgtEl>
                                          <p:spTgt spid="30722"/>
                                        </p:tgtEl>
                                        <p:attrNameLst>
                                          <p:attrName>ppt_x</p:attrName>
                                        </p:attrNameLst>
                                      </p:cBhvr>
                                      <p:tavLst>
                                        <p:tav tm="0">
                                          <p:val>
                                            <p:strVal val="0-#ppt_w/2"/>
                                          </p:val>
                                        </p:tav>
                                        <p:tav tm="100000">
                                          <p:val>
                                            <p:strVal val="#ppt_x"/>
                                          </p:val>
                                        </p:tav>
                                      </p:tavLst>
                                    </p:anim>
                                    <p:anim calcmode="lin" valueType="num">
                                      <p:cBhvr additive="base">
                                        <p:cTn id="8" dur="500" fill="hold"/>
                                        <p:tgtEl>
                                          <p:spTgt spid="3072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0723">
                                            <p:txEl>
                                              <p:pRg st="0" end="0"/>
                                            </p:txEl>
                                          </p:spTgt>
                                        </p:tgtEl>
                                        <p:attrNameLst>
                                          <p:attrName>style.visibility</p:attrName>
                                        </p:attrNameLst>
                                      </p:cBhvr>
                                      <p:to>
                                        <p:strVal val="visible"/>
                                      </p:to>
                                    </p:set>
                                    <p:anim calcmode="lin" valueType="num">
                                      <p:cBhvr additive="base">
                                        <p:cTn id="13" dur="5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2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 calcmode="lin" valueType="num">
                                      <p:cBhvr additive="base">
                                        <p:cTn id="19"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2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0723">
                                            <p:txEl>
                                              <p:pRg st="4" end="4"/>
                                            </p:txEl>
                                          </p:spTgt>
                                        </p:tgtEl>
                                        <p:attrNameLst>
                                          <p:attrName>style.visibility</p:attrName>
                                        </p:attrNameLst>
                                      </p:cBhvr>
                                      <p:to>
                                        <p:strVal val="visible"/>
                                      </p:to>
                                    </p:set>
                                    <p:anim calcmode="lin" valueType="num">
                                      <p:cBhvr additive="base">
                                        <p:cTn id="25" dur="5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2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0723">
                                            <p:txEl>
                                              <p:pRg st="6" end="6"/>
                                            </p:txEl>
                                          </p:spTgt>
                                        </p:tgtEl>
                                        <p:attrNameLst>
                                          <p:attrName>style.visibility</p:attrName>
                                        </p:attrNameLst>
                                      </p:cBhvr>
                                      <p:to>
                                        <p:strVal val="visible"/>
                                      </p:to>
                                    </p:set>
                                    <p:anim calcmode="lin" valueType="num">
                                      <p:cBhvr additive="base">
                                        <p:cTn id="31" dur="500" fill="hold"/>
                                        <p:tgtEl>
                                          <p:spTgt spid="3072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2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PY"/>
              <a:t>ENREPD. SAS- PNUD Paraguay</a:t>
            </a:r>
          </a:p>
        </p:txBody>
      </p:sp>
      <p:sp>
        <p:nvSpPr>
          <p:cNvPr id="41986" name="Rectangle 2"/>
          <p:cNvSpPr>
            <a:spLocks noGrp="1" noChangeArrowheads="1"/>
          </p:cNvSpPr>
          <p:nvPr>
            <p:ph type="title"/>
          </p:nvPr>
        </p:nvSpPr>
        <p:spPr/>
        <p:txBody>
          <a:bodyPr/>
          <a:lstStyle/>
          <a:p>
            <a:r>
              <a:rPr lang="es-ES_tradnl" b="1">
                <a:solidFill>
                  <a:srgbClr val="12BA8E"/>
                </a:solidFill>
                <a:cs typeface="Tahoma" pitchFamily="34" charset="0"/>
              </a:rPr>
              <a:t> Políticas específicas.</a:t>
            </a:r>
            <a:br>
              <a:rPr lang="es-ES_tradnl" b="1">
                <a:solidFill>
                  <a:srgbClr val="12BA8E"/>
                </a:solidFill>
                <a:cs typeface="Tahoma" pitchFamily="34" charset="0"/>
              </a:rPr>
            </a:br>
            <a:endParaRPr lang="es-PY" b="1">
              <a:solidFill>
                <a:srgbClr val="12BA8E"/>
              </a:solidFill>
              <a:cs typeface="Tahoma" pitchFamily="34" charset="0"/>
            </a:endParaRPr>
          </a:p>
        </p:txBody>
      </p:sp>
      <p:sp>
        <p:nvSpPr>
          <p:cNvPr id="41987" name="Rectangle 3" descr="Rectangle: Click to edit Master text styles&#10;Second level&#10;Third level&#10;Fourth level&#10;Fifth level"/>
          <p:cNvSpPr>
            <a:spLocks noGrp="1" noChangeArrowheads="1"/>
          </p:cNvSpPr>
          <p:nvPr>
            <p:ph type="body" idx="1"/>
          </p:nvPr>
        </p:nvSpPr>
        <p:spPr>
          <a:xfrm>
            <a:off x="838200" y="1600200"/>
            <a:ext cx="7772400" cy="4419600"/>
          </a:xfrm>
        </p:spPr>
        <p:txBody>
          <a:bodyPr/>
          <a:lstStyle/>
          <a:p>
            <a:pPr>
              <a:buFont typeface="Wingdings" pitchFamily="2" charset="2"/>
              <a:buNone/>
            </a:pPr>
            <a:r>
              <a:rPr lang="es-ES_tradnl" sz="3600" b="1"/>
              <a:t>Políticas para la generación de empleo urbano</a:t>
            </a:r>
          </a:p>
          <a:p>
            <a:pPr>
              <a:buFont typeface="Wingdings" pitchFamily="2" charset="2"/>
              <a:buNone/>
            </a:pPr>
            <a:r>
              <a:rPr lang="es-ES_tradnl" b="1"/>
              <a:t>Los  9 puntos recomendados por la OCDE como medidas económicas prósperas a la generación de empleo, no contemplan el impacto diferente para mujeres y hombres.</a:t>
            </a:r>
            <a:endParaRPr lang="es-ES_tradnl"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additive="base">
                                        <p:cTn id="7" dur="500" fill="hold"/>
                                        <p:tgtEl>
                                          <p:spTgt spid="41986"/>
                                        </p:tgtEl>
                                        <p:attrNameLst>
                                          <p:attrName>ppt_x</p:attrName>
                                        </p:attrNameLst>
                                      </p:cBhvr>
                                      <p:tavLst>
                                        <p:tav tm="0">
                                          <p:val>
                                            <p:strVal val="0-#ppt_w/2"/>
                                          </p:val>
                                        </p:tav>
                                        <p:tav tm="100000">
                                          <p:val>
                                            <p:strVal val="#ppt_x"/>
                                          </p:val>
                                        </p:tav>
                                      </p:tavLst>
                                    </p:anim>
                                    <p:anim calcmode="lin" valueType="num">
                                      <p:cBhvr additive="base">
                                        <p:cTn id="8" dur="500" fill="hold"/>
                                        <p:tgtEl>
                                          <p:spTgt spid="4198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987">
                                            <p:txEl>
                                              <p:pRg st="0" end="0"/>
                                            </p:txEl>
                                          </p:spTgt>
                                        </p:tgtEl>
                                        <p:attrNameLst>
                                          <p:attrName>style.visibility</p:attrName>
                                        </p:attrNameLst>
                                      </p:cBhvr>
                                      <p:to>
                                        <p:strVal val="visible"/>
                                      </p:to>
                                    </p:set>
                                    <p:anim calcmode="lin" valueType="num">
                                      <p:cBhvr additive="base">
                                        <p:cTn id="13" dur="5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9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987">
                                            <p:txEl>
                                              <p:pRg st="1" end="1"/>
                                            </p:txEl>
                                          </p:spTgt>
                                        </p:tgtEl>
                                        <p:attrNameLst>
                                          <p:attrName>style.visibility</p:attrName>
                                        </p:attrNameLst>
                                      </p:cBhvr>
                                      <p:to>
                                        <p:strVal val="visible"/>
                                      </p:to>
                                    </p:set>
                                    <p:anim calcmode="lin" valueType="num">
                                      <p:cBhvr additive="base">
                                        <p:cTn id="19"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98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utoUpdateAnimBg="0"/>
      <p:bldP spid="4198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p:txBody>
          <a:bodyPr/>
          <a:lstStyle/>
          <a:p>
            <a:r>
              <a:rPr lang="es-PY"/>
              <a:t>ENREPD. SAS- PNUD Paraguay</a:t>
            </a:r>
          </a:p>
        </p:txBody>
      </p:sp>
      <p:sp>
        <p:nvSpPr>
          <p:cNvPr id="43010" name="Rectangle 2"/>
          <p:cNvSpPr>
            <a:spLocks noGrp="1" noChangeArrowheads="1"/>
          </p:cNvSpPr>
          <p:nvPr>
            <p:ph type="title"/>
          </p:nvPr>
        </p:nvSpPr>
        <p:spPr>
          <a:xfrm>
            <a:off x="609600" y="304800"/>
            <a:ext cx="7772400" cy="4648200"/>
          </a:xfrm>
        </p:spPr>
        <p:txBody>
          <a:bodyPr/>
          <a:lstStyle/>
          <a:p>
            <a:r>
              <a:rPr lang="es-MX" sz="8800"/>
              <a:t>	GRACIAS</a:t>
            </a:r>
            <a:endParaRPr lang="es-ES" sz="8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PY"/>
              <a:t>ENREPD. SAS- PNUD Paraguay</a:t>
            </a:r>
          </a:p>
        </p:txBody>
      </p:sp>
      <p:sp>
        <p:nvSpPr>
          <p:cNvPr id="49154" name="Rectangle 2"/>
          <p:cNvSpPr>
            <a:spLocks noGrp="1" noChangeArrowheads="1"/>
          </p:cNvSpPr>
          <p:nvPr>
            <p:ph type="title"/>
          </p:nvPr>
        </p:nvSpPr>
        <p:spPr>
          <a:xfrm>
            <a:off x="609600" y="762000"/>
            <a:ext cx="7772400" cy="1143000"/>
          </a:xfrm>
        </p:spPr>
        <p:txBody>
          <a:bodyPr/>
          <a:lstStyle/>
          <a:p>
            <a:r>
              <a:rPr lang="es-PY"/>
              <a:t>ENREPD desde un enfoque de género</a:t>
            </a:r>
          </a:p>
        </p:txBody>
      </p:sp>
      <p:sp>
        <p:nvSpPr>
          <p:cNvPr id="49155" name="Rectangle 3" descr="Rectangle: Click to edit Master text styles&#10;Second level&#10;Third level&#10;Fourth level&#10;Fifth level"/>
          <p:cNvSpPr>
            <a:spLocks noGrp="1" noChangeArrowheads="1"/>
          </p:cNvSpPr>
          <p:nvPr>
            <p:ph type="body" idx="1"/>
          </p:nvPr>
        </p:nvSpPr>
        <p:spPr>
          <a:xfrm>
            <a:off x="838200" y="2362200"/>
            <a:ext cx="7772400" cy="4114800"/>
          </a:xfrm>
        </p:spPr>
        <p:txBody>
          <a:bodyPr/>
          <a:lstStyle/>
          <a:p>
            <a:r>
              <a:rPr lang="es-PY"/>
              <a:t>Qué significa</a:t>
            </a:r>
          </a:p>
          <a:p>
            <a:pPr>
              <a:buFont typeface="Wingdings" pitchFamily="2" charset="2"/>
              <a:buNone/>
            </a:pPr>
            <a:endParaRPr lang="es-PY"/>
          </a:p>
          <a:p>
            <a:r>
              <a:rPr lang="es-PY"/>
              <a:t>Cómo se trabajó </a:t>
            </a:r>
          </a:p>
          <a:p>
            <a:pPr>
              <a:buFont typeface="Wingdings" pitchFamily="2" charset="2"/>
              <a:buNone/>
            </a:pPr>
            <a:endParaRPr lang="es-PY"/>
          </a:p>
          <a:p>
            <a:r>
              <a:rPr lang="es-PY"/>
              <a:t>Fundamentación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4 Marcador de pie de página"/>
          <p:cNvSpPr>
            <a:spLocks noGrp="1"/>
          </p:cNvSpPr>
          <p:nvPr>
            <p:ph type="ftr" sz="quarter" idx="11"/>
          </p:nvPr>
        </p:nvSpPr>
        <p:spPr/>
        <p:txBody>
          <a:bodyPr/>
          <a:lstStyle/>
          <a:p>
            <a:r>
              <a:rPr lang="es-PY"/>
              <a:t>ENREPD. SAS- PNUD Paraguay</a:t>
            </a:r>
          </a:p>
        </p:txBody>
      </p:sp>
      <p:sp>
        <p:nvSpPr>
          <p:cNvPr id="50178" name="Rectangle 2"/>
          <p:cNvSpPr>
            <a:spLocks noGrp="1" noChangeArrowheads="1"/>
          </p:cNvSpPr>
          <p:nvPr>
            <p:ph type="title"/>
          </p:nvPr>
        </p:nvSpPr>
        <p:spPr/>
        <p:txBody>
          <a:bodyPr/>
          <a:lstStyle/>
          <a:p>
            <a:r>
              <a:rPr lang="es-ES_tradnl" b="1">
                <a:solidFill>
                  <a:srgbClr val="703A92"/>
                </a:solidFill>
              </a:rPr>
              <a:t> Qué significa</a:t>
            </a:r>
            <a:endParaRPr lang="es-PY" b="1">
              <a:solidFill>
                <a:srgbClr val="703A92"/>
              </a:solidFill>
            </a:endParaRPr>
          </a:p>
        </p:txBody>
      </p:sp>
      <p:sp>
        <p:nvSpPr>
          <p:cNvPr id="50179" name="Rectangle 3" descr="Rectangle: Click to edit Master text styles&#10;Second level&#10;Third level&#10;Fourth level&#10;Fifth level"/>
          <p:cNvSpPr>
            <a:spLocks noGrp="1" noChangeArrowheads="1"/>
          </p:cNvSpPr>
          <p:nvPr>
            <p:ph type="body" idx="1"/>
          </p:nvPr>
        </p:nvSpPr>
        <p:spPr>
          <a:xfrm>
            <a:off x="838200" y="1905000"/>
            <a:ext cx="7772400" cy="1981200"/>
          </a:xfrm>
        </p:spPr>
        <p:txBody>
          <a:bodyPr/>
          <a:lstStyle/>
          <a:p>
            <a:pPr>
              <a:lnSpc>
                <a:spcPct val="90000"/>
              </a:lnSpc>
              <a:buFont typeface="Wingdings" pitchFamily="2" charset="2"/>
              <a:buNone/>
            </a:pPr>
            <a:r>
              <a:rPr lang="es-MX" sz="2800" b="1"/>
              <a:t>ESTRATEGIA PENSADA Y DESTINADA A MUJERES Y HOMBRES </a:t>
            </a:r>
          </a:p>
          <a:p>
            <a:pPr>
              <a:lnSpc>
                <a:spcPct val="90000"/>
              </a:lnSpc>
            </a:pPr>
            <a:r>
              <a:rPr lang="es-MX" sz="2800" b="1"/>
              <a:t>Conocer los efectos diferenciales de la pobreza en hombres y mujeres en todos los aspectos</a:t>
            </a:r>
            <a:r>
              <a:rPr lang="es-MX" sz="2800"/>
              <a:t>:</a:t>
            </a:r>
            <a:endParaRPr lang="es-ES" sz="2800"/>
          </a:p>
        </p:txBody>
      </p:sp>
      <p:sp>
        <p:nvSpPr>
          <p:cNvPr id="50180" name="Text Box 4"/>
          <p:cNvSpPr txBox="1">
            <a:spLocks noChangeArrowheads="1"/>
          </p:cNvSpPr>
          <p:nvPr/>
        </p:nvSpPr>
        <p:spPr bwMode="auto">
          <a:xfrm>
            <a:off x="1219200" y="4114800"/>
            <a:ext cx="6705600" cy="2209800"/>
          </a:xfrm>
          <a:prstGeom prst="rect">
            <a:avLst/>
          </a:prstGeom>
          <a:noFill/>
          <a:ln w="9525">
            <a:noFill/>
            <a:miter lim="800000"/>
            <a:headEnd/>
            <a:tailEnd/>
          </a:ln>
          <a:effectLst/>
        </p:spPr>
        <p:txBody>
          <a:bodyPr>
            <a:spAutoFit/>
          </a:bodyPr>
          <a:lstStyle/>
          <a:p>
            <a:pPr lvl="2">
              <a:spcBef>
                <a:spcPct val="20000"/>
              </a:spcBef>
              <a:buClr>
                <a:schemeClr val="hlink"/>
              </a:buClr>
              <a:buSzPct val="95000"/>
              <a:buFont typeface="Wingdings" pitchFamily="2" charset="2"/>
              <a:buChar char="w"/>
            </a:pPr>
            <a:r>
              <a:rPr lang="es-MX"/>
              <a:t>Salud</a:t>
            </a:r>
          </a:p>
          <a:p>
            <a:pPr lvl="2">
              <a:spcBef>
                <a:spcPct val="20000"/>
              </a:spcBef>
              <a:buClr>
                <a:schemeClr val="hlink"/>
              </a:buClr>
              <a:buSzPct val="95000"/>
              <a:buFont typeface="Wingdings" pitchFamily="2" charset="2"/>
              <a:buChar char="w"/>
            </a:pPr>
            <a:r>
              <a:rPr lang="es-MX"/>
              <a:t>Educación</a:t>
            </a:r>
          </a:p>
          <a:p>
            <a:pPr lvl="2">
              <a:spcBef>
                <a:spcPct val="20000"/>
              </a:spcBef>
              <a:buClr>
                <a:schemeClr val="hlink"/>
              </a:buClr>
              <a:buSzPct val="95000"/>
              <a:buFont typeface="Wingdings" pitchFamily="2" charset="2"/>
              <a:buChar char="w"/>
            </a:pPr>
            <a:r>
              <a:rPr lang="es-MX"/>
              <a:t>Empleo</a:t>
            </a:r>
          </a:p>
          <a:p>
            <a:pPr lvl="2">
              <a:spcBef>
                <a:spcPct val="20000"/>
              </a:spcBef>
              <a:buClr>
                <a:schemeClr val="hlink"/>
              </a:buClr>
              <a:buSzPct val="95000"/>
              <a:buFont typeface="Wingdings" pitchFamily="2" charset="2"/>
              <a:buChar char="w"/>
            </a:pPr>
            <a:r>
              <a:rPr lang="es-MX"/>
              <a:t>Participación</a:t>
            </a:r>
          </a:p>
          <a:p>
            <a:pPr lvl="2">
              <a:spcBef>
                <a:spcPct val="20000"/>
              </a:spcBef>
              <a:buClr>
                <a:schemeClr val="hlink"/>
              </a:buClr>
              <a:buSzPct val="95000"/>
              <a:buFont typeface="Wingdings" pitchFamily="2" charset="2"/>
              <a:buChar char="w"/>
            </a:pPr>
            <a:r>
              <a:rPr lang="es-MX"/>
              <a:t>Acceso a recursos</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additive="base">
                                        <p:cTn id="7" dur="500" fill="hold"/>
                                        <p:tgtEl>
                                          <p:spTgt spid="50178"/>
                                        </p:tgtEl>
                                        <p:attrNameLst>
                                          <p:attrName>ppt_x</p:attrName>
                                        </p:attrNameLst>
                                      </p:cBhvr>
                                      <p:tavLst>
                                        <p:tav tm="0">
                                          <p:val>
                                            <p:strVal val="0-#ppt_w/2"/>
                                          </p:val>
                                        </p:tav>
                                        <p:tav tm="100000">
                                          <p:val>
                                            <p:strVal val="#ppt_x"/>
                                          </p:val>
                                        </p:tav>
                                      </p:tavLst>
                                    </p:anim>
                                    <p:anim calcmode="lin" valueType="num">
                                      <p:cBhvr additive="base">
                                        <p:cTn id="8" dur="500" fill="hold"/>
                                        <p:tgtEl>
                                          <p:spTgt spid="5017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50179">
                                            <p:txEl>
                                              <p:pRg st="0" end="0"/>
                                            </p:txEl>
                                          </p:spTgt>
                                        </p:tgtEl>
                                        <p:attrNameLst>
                                          <p:attrName>style.visibility</p:attrName>
                                        </p:attrNameLst>
                                      </p:cBhvr>
                                      <p:to>
                                        <p:strVal val="visible"/>
                                      </p:to>
                                    </p:set>
                                    <p:animEffect transition="in" filter="wipe(left)">
                                      <p:cBhvr>
                                        <p:cTn id="13" dur="500"/>
                                        <p:tgtEl>
                                          <p:spTgt spid="5017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50179">
                                            <p:txEl>
                                              <p:pRg st="1" end="1"/>
                                            </p:txEl>
                                          </p:spTgt>
                                        </p:tgtEl>
                                        <p:attrNameLst>
                                          <p:attrName>style.visibility</p:attrName>
                                        </p:attrNameLst>
                                      </p:cBhvr>
                                      <p:to>
                                        <p:strVal val="visible"/>
                                      </p:to>
                                    </p:set>
                                    <p:animEffect transition="in" filter="wipe(left)">
                                      <p:cBhvr>
                                        <p:cTn id="18" dur="500"/>
                                        <p:tgtEl>
                                          <p:spTgt spid="5017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iterate type="wd">
                                    <p:tmPct val="100000"/>
                                  </p:iterate>
                                  <p:childTnLst>
                                    <p:set>
                                      <p:cBhvr>
                                        <p:cTn id="22" dur="1" fill="hold">
                                          <p:stCondLst>
                                            <p:cond delay="0"/>
                                          </p:stCondLst>
                                        </p:cTn>
                                        <p:tgtEl>
                                          <p:spTgt spid="50180"/>
                                        </p:tgtEl>
                                        <p:attrNameLst>
                                          <p:attrName>style.visibility</p:attrName>
                                        </p:attrNameLst>
                                      </p:cBhvr>
                                      <p:to>
                                        <p:strVal val="visible"/>
                                      </p:to>
                                    </p:set>
                                    <p:anim calcmode="lin" valueType="num">
                                      <p:cBhvr additive="base">
                                        <p:cTn id="23" dur="300" fill="hold"/>
                                        <p:tgtEl>
                                          <p:spTgt spid="50180"/>
                                        </p:tgtEl>
                                        <p:attrNameLst>
                                          <p:attrName>ppt_x</p:attrName>
                                        </p:attrNameLst>
                                      </p:cBhvr>
                                      <p:tavLst>
                                        <p:tav tm="0">
                                          <p:val>
                                            <p:strVal val="0-#ppt_w/2"/>
                                          </p:val>
                                        </p:tav>
                                        <p:tav tm="100000">
                                          <p:val>
                                            <p:strVal val="#ppt_x"/>
                                          </p:val>
                                        </p:tav>
                                      </p:tavLst>
                                    </p:anim>
                                    <p:anim calcmode="lin" valueType="num">
                                      <p:cBhvr additive="base">
                                        <p:cTn id="24" dur="300" fill="hold"/>
                                        <p:tgtEl>
                                          <p:spTgt spid="501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P spid="50179" grpId="0" build="p" autoUpdateAnimBg="0"/>
      <p:bldP spid="5018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4 Marcador de pie de página"/>
          <p:cNvSpPr>
            <a:spLocks noGrp="1"/>
          </p:cNvSpPr>
          <p:nvPr>
            <p:ph type="ftr" sz="quarter" idx="11"/>
          </p:nvPr>
        </p:nvSpPr>
        <p:spPr/>
        <p:txBody>
          <a:bodyPr/>
          <a:lstStyle/>
          <a:p>
            <a:r>
              <a:rPr lang="es-PY"/>
              <a:t>ENREPD. SAS- PNUD Paraguay</a:t>
            </a:r>
          </a:p>
        </p:txBody>
      </p:sp>
      <p:sp>
        <p:nvSpPr>
          <p:cNvPr id="51202" name="Rectangle 2" descr="Rectangle: Click to edit Master text styles&#10;Second level&#10;Third level&#10;Fourth level&#10;Fifth level"/>
          <p:cNvSpPr>
            <a:spLocks noGrp="1" noChangeArrowheads="1"/>
          </p:cNvSpPr>
          <p:nvPr>
            <p:ph type="body" idx="1"/>
          </p:nvPr>
        </p:nvSpPr>
        <p:spPr>
          <a:xfrm>
            <a:off x="762000" y="1905000"/>
            <a:ext cx="7848600" cy="2286000"/>
          </a:xfrm>
        </p:spPr>
        <p:txBody>
          <a:bodyPr/>
          <a:lstStyle/>
          <a:p>
            <a:pPr>
              <a:lnSpc>
                <a:spcPct val="90000"/>
              </a:lnSpc>
              <a:buFont typeface="Wingdings" pitchFamily="2" charset="2"/>
              <a:buNone/>
            </a:pPr>
            <a:r>
              <a:rPr lang="es-MX" sz="2800" b="1"/>
              <a:t>... Y proponer políticas destinadas a reducir  las desigualdades entre mujeres y hombres  </a:t>
            </a:r>
          </a:p>
          <a:p>
            <a:pPr>
              <a:lnSpc>
                <a:spcPct val="90000"/>
              </a:lnSpc>
              <a:buFont typeface="Wingdings" pitchFamily="2" charset="2"/>
              <a:buNone/>
            </a:pPr>
            <a:r>
              <a:rPr lang="es-MX" sz="2800" b="1"/>
              <a:t>	Y a mejorar la vida de ambos</a:t>
            </a:r>
          </a:p>
          <a:p>
            <a:pPr>
              <a:lnSpc>
                <a:spcPct val="90000"/>
              </a:lnSpc>
              <a:buFont typeface="Wingdings" pitchFamily="2" charset="2"/>
              <a:buNone/>
            </a:pPr>
            <a:endParaRPr lang="es-MX" sz="2400" b="1"/>
          </a:p>
          <a:p>
            <a:pPr>
              <a:lnSpc>
                <a:spcPct val="90000"/>
              </a:lnSpc>
              <a:buFont typeface="Wingdings" pitchFamily="2" charset="2"/>
              <a:buNone/>
            </a:pPr>
            <a:r>
              <a:rPr lang="es-MX" sz="2400" b="1"/>
              <a:t> </a:t>
            </a:r>
            <a:endParaRPr lang="es-ES" sz="2400" b="1"/>
          </a:p>
        </p:txBody>
      </p:sp>
      <p:sp>
        <p:nvSpPr>
          <p:cNvPr id="51203" name="Rectangle 3"/>
          <p:cNvSpPr>
            <a:spLocks noGrp="1" noChangeArrowheads="1"/>
          </p:cNvSpPr>
          <p:nvPr>
            <p:ph type="title"/>
          </p:nvPr>
        </p:nvSpPr>
        <p:spPr>
          <a:noFill/>
          <a:ln/>
        </p:spPr>
        <p:txBody>
          <a:bodyPr/>
          <a:lstStyle/>
          <a:p>
            <a:r>
              <a:rPr lang="es-ES_tradnl" b="1">
                <a:solidFill>
                  <a:srgbClr val="703A92"/>
                </a:solidFill>
              </a:rPr>
              <a:t> </a:t>
            </a:r>
            <a:endParaRPr lang="es-PY" b="1">
              <a:solidFill>
                <a:srgbClr val="703A92"/>
              </a:solidFill>
            </a:endParaRPr>
          </a:p>
        </p:txBody>
      </p:sp>
      <p:sp>
        <p:nvSpPr>
          <p:cNvPr id="51204" name="Text Box 4"/>
          <p:cNvSpPr txBox="1">
            <a:spLocks noChangeArrowheads="1"/>
          </p:cNvSpPr>
          <p:nvPr/>
        </p:nvSpPr>
        <p:spPr bwMode="auto">
          <a:xfrm>
            <a:off x="685800" y="4648200"/>
            <a:ext cx="7848600" cy="1516063"/>
          </a:xfrm>
          <a:prstGeom prst="rect">
            <a:avLst/>
          </a:prstGeom>
          <a:noFill/>
          <a:ln w="9525">
            <a:noFill/>
            <a:miter lim="800000"/>
            <a:headEnd/>
            <a:tailEnd/>
          </a:ln>
          <a:effectLst/>
        </p:spPr>
        <p:txBody>
          <a:bodyPr>
            <a:spAutoFit/>
          </a:bodyPr>
          <a:lstStyle/>
          <a:p>
            <a:pPr>
              <a:lnSpc>
                <a:spcPct val="90000"/>
              </a:lnSpc>
              <a:spcBef>
                <a:spcPct val="20000"/>
              </a:spcBef>
              <a:buClr>
                <a:schemeClr val="hlink"/>
              </a:buClr>
              <a:buSzPct val="110000"/>
              <a:buFont typeface="Wingdings" pitchFamily="2" charset="2"/>
              <a:buNone/>
            </a:pPr>
            <a:r>
              <a:rPr lang="es-MX" sz="3200" b="1"/>
              <a:t>Por ello es importante que todos los datos estén desagregados por sexo.</a:t>
            </a:r>
            <a:endParaRPr lang="es-ES" sz="3200" b="1"/>
          </a:p>
          <a:p>
            <a:pPr>
              <a:spcBef>
                <a:spcPct val="50000"/>
              </a:spcBef>
            </a:pP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left)">
                                      <p:cBhvr>
                                        <p:cTn id="7" dur="500"/>
                                        <p:tgtEl>
                                          <p:spTgt spid="512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02">
                                            <p:txEl>
                                              <p:pRg st="0" end="0"/>
                                            </p:txEl>
                                          </p:spTgt>
                                        </p:tgtEl>
                                        <p:attrNameLst>
                                          <p:attrName>style.visibility</p:attrName>
                                        </p:attrNameLst>
                                      </p:cBhvr>
                                      <p:to>
                                        <p:strVal val="visible"/>
                                      </p:to>
                                    </p:set>
                                    <p:animEffect transition="in" filter="wipe(left)">
                                      <p:cBhvr>
                                        <p:cTn id="12" dur="500"/>
                                        <p:tgtEl>
                                          <p:spTgt spid="5120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02">
                                            <p:txEl>
                                              <p:pRg st="1" end="1"/>
                                            </p:txEl>
                                          </p:spTgt>
                                        </p:tgtEl>
                                        <p:attrNameLst>
                                          <p:attrName>style.visibility</p:attrName>
                                        </p:attrNameLst>
                                      </p:cBhvr>
                                      <p:to>
                                        <p:strVal val="visible"/>
                                      </p:to>
                                    </p:set>
                                    <p:animEffect transition="in" filter="wipe(left)">
                                      <p:cBhvr>
                                        <p:cTn id="17" dur="500"/>
                                        <p:tgtEl>
                                          <p:spTgt spid="5120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02">
                                            <p:txEl>
                                              <p:pRg st="3" end="3"/>
                                            </p:txEl>
                                          </p:spTgt>
                                        </p:tgtEl>
                                        <p:attrNameLst>
                                          <p:attrName>style.visibility</p:attrName>
                                        </p:attrNameLst>
                                      </p:cBhvr>
                                      <p:to>
                                        <p:strVal val="visible"/>
                                      </p:to>
                                    </p:set>
                                    <p:animEffect transition="in" filter="wipe(left)">
                                      <p:cBhvr>
                                        <p:cTn id="22" dur="500"/>
                                        <p:tgtEl>
                                          <p:spTgt spid="5120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0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build="p" autoUpdateAnimBg="0"/>
      <p:bldP spid="51203" grpId="0" build="p" autoUpdateAnimBg="0"/>
      <p:bldP spid="51204"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PY"/>
              <a:t>ENREPD. SAS- PNUD Paraguay</a:t>
            </a:r>
          </a:p>
        </p:txBody>
      </p:sp>
      <p:sp>
        <p:nvSpPr>
          <p:cNvPr id="52226" name="Rectangle 2"/>
          <p:cNvSpPr>
            <a:spLocks noGrp="1" noChangeArrowheads="1"/>
          </p:cNvSpPr>
          <p:nvPr>
            <p:ph type="title"/>
          </p:nvPr>
        </p:nvSpPr>
        <p:spPr/>
        <p:txBody>
          <a:bodyPr/>
          <a:lstStyle/>
          <a:p>
            <a:r>
              <a:rPr lang="es-PY"/>
              <a:t>Cómo se trabajó</a:t>
            </a:r>
          </a:p>
        </p:txBody>
      </p:sp>
      <p:sp>
        <p:nvSpPr>
          <p:cNvPr id="52227" name="Rectangle 3" descr="Rectangle: Click to edit Master text styles&#10;Second level&#10;Third level&#10;Fourth level&#10;Fifth level"/>
          <p:cNvSpPr>
            <a:spLocks noGrp="1" noChangeArrowheads="1"/>
          </p:cNvSpPr>
          <p:nvPr>
            <p:ph type="body" idx="1"/>
          </p:nvPr>
        </p:nvSpPr>
        <p:spPr/>
        <p:txBody>
          <a:bodyPr/>
          <a:lstStyle/>
          <a:p>
            <a:endParaRPr lang="es-PY"/>
          </a:p>
          <a:p>
            <a:endParaRPr lang="es-PY"/>
          </a:p>
          <a:p>
            <a:r>
              <a:rPr lang="es-PY"/>
              <a:t>Haciendo visible lo invisible</a:t>
            </a:r>
            <a:r>
              <a:rPr lang="en-US"/>
              <a:t>, </a:t>
            </a:r>
          </a:p>
          <a:p>
            <a:pPr>
              <a:lnSpc>
                <a:spcPct val="200000"/>
              </a:lnSpc>
              <a:buFont typeface="Wingdings" pitchFamily="2" charset="2"/>
              <a:buNone/>
            </a:pPr>
            <a:r>
              <a:rPr lang="en-US" sz="1600"/>
              <a:t>	que significa mostrar los datos sobre mujeres y hombres, tener en cuenta las realidades que no se ven a simple vista (por ejemplo el valor del trabajo doméstico, la realidad de la migración de las mujeres, etc.)</a:t>
            </a:r>
            <a:endParaRPr lang="es-PY"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4 Marcador de pie de página"/>
          <p:cNvSpPr>
            <a:spLocks noGrp="1"/>
          </p:cNvSpPr>
          <p:nvPr>
            <p:ph type="ftr" sz="quarter" idx="11"/>
          </p:nvPr>
        </p:nvSpPr>
        <p:spPr/>
        <p:txBody>
          <a:bodyPr/>
          <a:lstStyle/>
          <a:p>
            <a:r>
              <a:rPr lang="es-PY"/>
              <a:t>ENREPD. SAS- PNUD Paraguay</a:t>
            </a:r>
          </a:p>
        </p:txBody>
      </p:sp>
      <p:sp>
        <p:nvSpPr>
          <p:cNvPr id="53250" name="Rectangle 2"/>
          <p:cNvSpPr>
            <a:spLocks noGrp="1" noChangeArrowheads="1"/>
          </p:cNvSpPr>
          <p:nvPr>
            <p:ph type="title"/>
          </p:nvPr>
        </p:nvSpPr>
        <p:spPr>
          <a:xfrm>
            <a:off x="304800" y="685800"/>
            <a:ext cx="8839200" cy="1143000"/>
          </a:xfrm>
        </p:spPr>
        <p:txBody>
          <a:bodyPr/>
          <a:lstStyle/>
          <a:p>
            <a:pPr marL="838200" indent="-838200"/>
            <a:r>
              <a:rPr lang="es-ES_tradnl" b="1"/>
              <a:t>FUNDAMENTACIÓN: Concepto de pobreza</a:t>
            </a:r>
            <a:br>
              <a:rPr lang="es-ES_tradnl" b="1"/>
            </a:br>
            <a:r>
              <a:rPr lang="es-ES_tradnl" sz="1600"/>
              <a:t>desde un enfoque de género</a:t>
            </a:r>
            <a:endParaRPr lang="es-PY" sz="1600"/>
          </a:p>
        </p:txBody>
      </p:sp>
      <p:sp>
        <p:nvSpPr>
          <p:cNvPr id="53251" name="Rectangle 3" descr="Rectangle: Click to edit Master text styles&#10;Second level&#10;Third level&#10;Fourth level&#10;Fifth level"/>
          <p:cNvSpPr>
            <a:spLocks noGrp="1" noChangeArrowheads="1"/>
          </p:cNvSpPr>
          <p:nvPr>
            <p:ph type="body" idx="1"/>
          </p:nvPr>
        </p:nvSpPr>
        <p:spPr>
          <a:xfrm>
            <a:off x="762000" y="2057400"/>
            <a:ext cx="2971800" cy="3657600"/>
          </a:xfrm>
        </p:spPr>
        <p:txBody>
          <a:bodyPr/>
          <a:lstStyle/>
          <a:p>
            <a:pPr>
              <a:lnSpc>
                <a:spcPct val="90000"/>
              </a:lnSpc>
              <a:buFont typeface="Wingdings" pitchFamily="2" charset="2"/>
              <a:buNone/>
            </a:pPr>
            <a:r>
              <a:rPr lang="es-ES_tradnl" sz="2800"/>
              <a:t>Privación</a:t>
            </a:r>
          </a:p>
          <a:p>
            <a:pPr>
              <a:lnSpc>
                <a:spcPct val="90000"/>
              </a:lnSpc>
              <a:buFont typeface="Wingdings" pitchFamily="2" charset="2"/>
              <a:buNone/>
            </a:pPr>
            <a:endParaRPr lang="es-ES_tradnl" sz="2800"/>
          </a:p>
          <a:p>
            <a:pPr>
              <a:lnSpc>
                <a:spcPct val="90000"/>
              </a:lnSpc>
              <a:buFont typeface="Wingdings" pitchFamily="2" charset="2"/>
              <a:buNone/>
            </a:pPr>
            <a:endParaRPr lang="es-ES_tradnl" sz="2800"/>
          </a:p>
          <a:p>
            <a:pPr>
              <a:lnSpc>
                <a:spcPct val="90000"/>
              </a:lnSpc>
              <a:buFont typeface="Wingdings" pitchFamily="2" charset="2"/>
              <a:buNone/>
            </a:pPr>
            <a:r>
              <a:rPr lang="es-ES_tradnl" sz="2800"/>
              <a:t>Impotencia</a:t>
            </a:r>
          </a:p>
          <a:p>
            <a:pPr>
              <a:lnSpc>
                <a:spcPct val="90000"/>
              </a:lnSpc>
              <a:buFont typeface="Wingdings" pitchFamily="2" charset="2"/>
              <a:buNone/>
            </a:pPr>
            <a:endParaRPr lang="es-ES_tradnl" sz="2800"/>
          </a:p>
          <a:p>
            <a:pPr>
              <a:lnSpc>
                <a:spcPct val="90000"/>
              </a:lnSpc>
              <a:buFont typeface="Wingdings" pitchFamily="2" charset="2"/>
              <a:buNone/>
            </a:pPr>
            <a:endParaRPr lang="es-ES_tradnl" sz="2800"/>
          </a:p>
          <a:p>
            <a:pPr>
              <a:lnSpc>
                <a:spcPct val="90000"/>
              </a:lnSpc>
              <a:buFont typeface="Wingdings" pitchFamily="2" charset="2"/>
              <a:buNone/>
            </a:pPr>
            <a:r>
              <a:rPr lang="es-ES_tradnl" sz="2800"/>
              <a:t>Vulnerabilidad</a:t>
            </a:r>
          </a:p>
          <a:p>
            <a:pPr>
              <a:lnSpc>
                <a:spcPct val="90000"/>
              </a:lnSpc>
              <a:buFont typeface="Wingdings" pitchFamily="2" charset="2"/>
              <a:buNone/>
            </a:pPr>
            <a:endParaRPr lang="es-ES_tradnl" sz="2800"/>
          </a:p>
          <a:p>
            <a:pPr>
              <a:lnSpc>
                <a:spcPct val="90000"/>
              </a:lnSpc>
              <a:buFont typeface="Wingdings" pitchFamily="2" charset="2"/>
              <a:buNone/>
            </a:pPr>
            <a:endParaRPr lang="es-ES_tradnl" sz="2800"/>
          </a:p>
          <a:p>
            <a:pPr>
              <a:lnSpc>
                <a:spcPct val="90000"/>
              </a:lnSpc>
              <a:buFont typeface="Wingdings" pitchFamily="2" charset="2"/>
              <a:buNone/>
            </a:pPr>
            <a:r>
              <a:rPr lang="es-ES_tradnl" sz="2800"/>
              <a:t> </a:t>
            </a:r>
            <a:endParaRPr lang="es-PY" sz="2800"/>
          </a:p>
        </p:txBody>
      </p:sp>
      <p:sp>
        <p:nvSpPr>
          <p:cNvPr id="53252" name="Text Box 4"/>
          <p:cNvSpPr txBox="1">
            <a:spLocks noChangeArrowheads="1"/>
          </p:cNvSpPr>
          <p:nvPr/>
        </p:nvSpPr>
        <p:spPr bwMode="auto">
          <a:xfrm>
            <a:off x="1905000" y="5181600"/>
            <a:ext cx="3733800" cy="457200"/>
          </a:xfrm>
          <a:prstGeom prst="rect">
            <a:avLst/>
          </a:prstGeom>
          <a:noFill/>
          <a:ln w="9525">
            <a:noFill/>
            <a:miter lim="800000"/>
            <a:headEnd/>
            <a:tailEnd/>
          </a:ln>
          <a:effectLst/>
        </p:spPr>
        <p:txBody>
          <a:bodyPr>
            <a:spAutoFit/>
          </a:bodyPr>
          <a:lstStyle/>
          <a:p>
            <a:pPr>
              <a:spcBef>
                <a:spcPct val="50000"/>
              </a:spcBef>
            </a:pPr>
            <a:endParaRPr lang="es-ES"/>
          </a:p>
        </p:txBody>
      </p:sp>
      <p:sp>
        <p:nvSpPr>
          <p:cNvPr id="53253" name="Text Box 5"/>
          <p:cNvSpPr txBox="1">
            <a:spLocks noChangeArrowheads="1"/>
          </p:cNvSpPr>
          <p:nvPr/>
        </p:nvSpPr>
        <p:spPr bwMode="auto">
          <a:xfrm>
            <a:off x="5105400" y="2209800"/>
            <a:ext cx="3352800" cy="3084513"/>
          </a:xfrm>
          <a:prstGeom prst="rect">
            <a:avLst/>
          </a:prstGeom>
          <a:noFill/>
          <a:ln w="9525">
            <a:noFill/>
            <a:miter lim="800000"/>
            <a:headEnd/>
            <a:tailEnd/>
          </a:ln>
          <a:effectLst/>
        </p:spPr>
        <p:txBody>
          <a:bodyPr>
            <a:spAutoFit/>
          </a:bodyPr>
          <a:lstStyle/>
          <a:p>
            <a:pPr>
              <a:spcBef>
                <a:spcPct val="50000"/>
              </a:spcBef>
            </a:pPr>
            <a:r>
              <a:rPr lang="es-ES_tradnl" sz="2800" b="1">
                <a:solidFill>
                  <a:srgbClr val="12BA8E"/>
                </a:solidFill>
                <a:cs typeface="Tahoma" pitchFamily="34" charset="0"/>
              </a:rPr>
              <a:t>Oportunidades</a:t>
            </a:r>
          </a:p>
          <a:p>
            <a:pPr>
              <a:spcBef>
                <a:spcPct val="50000"/>
              </a:spcBef>
            </a:pPr>
            <a:endParaRPr lang="es-ES_tradnl" sz="2800" b="1">
              <a:solidFill>
                <a:srgbClr val="12BA8E"/>
              </a:solidFill>
              <a:cs typeface="Tahoma" pitchFamily="34" charset="0"/>
            </a:endParaRPr>
          </a:p>
          <a:p>
            <a:pPr>
              <a:spcBef>
                <a:spcPct val="50000"/>
              </a:spcBef>
            </a:pPr>
            <a:r>
              <a:rPr lang="es-ES_tradnl" sz="2800" b="1">
                <a:solidFill>
                  <a:srgbClr val="12BA8E"/>
                </a:solidFill>
                <a:cs typeface="Tahoma" pitchFamily="34" charset="0"/>
              </a:rPr>
              <a:t>Empoderamiento</a:t>
            </a:r>
          </a:p>
          <a:p>
            <a:pPr>
              <a:spcBef>
                <a:spcPct val="50000"/>
              </a:spcBef>
            </a:pPr>
            <a:endParaRPr lang="es-ES_tradnl" sz="2800" b="1">
              <a:solidFill>
                <a:srgbClr val="12BA8E"/>
              </a:solidFill>
              <a:cs typeface="Tahoma" pitchFamily="34" charset="0"/>
            </a:endParaRPr>
          </a:p>
          <a:p>
            <a:pPr>
              <a:spcBef>
                <a:spcPct val="50000"/>
              </a:spcBef>
            </a:pPr>
            <a:r>
              <a:rPr lang="es-ES_tradnl" sz="2800" b="1">
                <a:solidFill>
                  <a:srgbClr val="12BA8E"/>
                </a:solidFill>
                <a:cs typeface="Tahoma" pitchFamily="34" charset="0"/>
              </a:rPr>
              <a:t>Seguridad</a:t>
            </a:r>
            <a:endParaRPr lang="es-PY" sz="2800" b="1">
              <a:solidFill>
                <a:srgbClr val="12BA8E"/>
              </a:solidFill>
              <a:cs typeface="Tahoma" pitchFamily="34" charset="0"/>
            </a:endParaRPr>
          </a:p>
        </p:txBody>
      </p:sp>
      <p:sp>
        <p:nvSpPr>
          <p:cNvPr id="53254" name="AutoShape 6"/>
          <p:cNvSpPr>
            <a:spLocks noChangeArrowheads="1"/>
          </p:cNvSpPr>
          <p:nvPr/>
        </p:nvSpPr>
        <p:spPr bwMode="auto">
          <a:xfrm>
            <a:off x="3505200" y="3352800"/>
            <a:ext cx="1219200" cy="838200"/>
          </a:xfrm>
          <a:prstGeom prst="rightArrow">
            <a:avLst>
              <a:gd name="adj1" fmla="val 50000"/>
              <a:gd name="adj2" fmla="val 36364"/>
            </a:avLst>
          </a:prstGeom>
          <a:solidFill>
            <a:srgbClr val="FF0066"/>
          </a:solidFill>
          <a:ln w="9525">
            <a:solidFill>
              <a:schemeClr val="tx1"/>
            </a:solidFill>
            <a:miter lim="800000"/>
            <a:headEnd/>
            <a:tailEnd/>
          </a:ln>
          <a:effectLst/>
        </p:spPr>
        <p:txBody>
          <a:bodyPr wrap="none" anchor="ctr"/>
          <a:lstStyle/>
          <a:p>
            <a:endParaRPr lang="es-ES"/>
          </a:p>
        </p:txBody>
      </p:sp>
      <p:sp>
        <p:nvSpPr>
          <p:cNvPr id="53255" name="Text Box 7"/>
          <p:cNvSpPr txBox="1">
            <a:spLocks noChangeArrowheads="1"/>
          </p:cNvSpPr>
          <p:nvPr/>
        </p:nvSpPr>
        <p:spPr bwMode="auto">
          <a:xfrm>
            <a:off x="1066800" y="2438400"/>
            <a:ext cx="1828800" cy="457200"/>
          </a:xfrm>
          <a:prstGeom prst="rect">
            <a:avLst/>
          </a:prstGeom>
          <a:noFill/>
          <a:ln w="9525">
            <a:noFill/>
            <a:miter lim="800000"/>
            <a:headEnd/>
            <a:tailEnd/>
          </a:ln>
          <a:effectLst/>
        </p:spPr>
        <p:txBody>
          <a:bodyPr>
            <a:spAutoFit/>
          </a:bodyPr>
          <a:lstStyle/>
          <a:p>
            <a:pPr>
              <a:spcBef>
                <a:spcPct val="50000"/>
              </a:spcBef>
            </a:pPr>
            <a:r>
              <a:rPr lang="es-ES_tradnl"/>
              <a:t> </a:t>
            </a:r>
            <a:endParaRPr lang="es-PY"/>
          </a:p>
        </p:txBody>
      </p:sp>
      <p:sp>
        <p:nvSpPr>
          <p:cNvPr id="53256" name="Text Box 8"/>
          <p:cNvSpPr txBox="1">
            <a:spLocks noChangeArrowheads="1"/>
          </p:cNvSpPr>
          <p:nvPr/>
        </p:nvSpPr>
        <p:spPr bwMode="auto">
          <a:xfrm>
            <a:off x="1295400" y="5715000"/>
            <a:ext cx="6934200" cy="274638"/>
          </a:xfrm>
          <a:prstGeom prst="rect">
            <a:avLst/>
          </a:prstGeom>
          <a:noFill/>
          <a:ln w="9525">
            <a:noFill/>
            <a:miter lim="800000"/>
            <a:headEnd/>
            <a:tailEnd/>
          </a:ln>
          <a:effectLst/>
        </p:spPr>
        <p:txBody>
          <a:bodyPr>
            <a:spAutoFit/>
          </a:bodyPr>
          <a:lstStyle/>
          <a:p>
            <a:pPr>
              <a:spcBef>
                <a:spcPct val="50000"/>
              </a:spcBef>
            </a:pPr>
            <a:endParaRPr lang="es-ES" sz="1200"/>
          </a:p>
        </p:txBody>
      </p:sp>
      <p:sp>
        <p:nvSpPr>
          <p:cNvPr id="53257" name="AutoShape 9"/>
          <p:cNvSpPr>
            <a:spLocks noChangeArrowheads="1"/>
          </p:cNvSpPr>
          <p:nvPr/>
        </p:nvSpPr>
        <p:spPr bwMode="auto">
          <a:xfrm>
            <a:off x="8458200" y="3733800"/>
            <a:ext cx="457200" cy="3048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p:spPr>
        <p:txBody>
          <a:bodyPr wrap="none" anchor="ct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 calcmode="lin" valueType="num">
                                      <p:cBhvr additive="base">
                                        <p:cTn id="7" dur="500" fill="hold"/>
                                        <p:tgtEl>
                                          <p:spTgt spid="5325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3251">
                                            <p:txEl>
                                              <p:pRg st="0" end="0"/>
                                            </p:txEl>
                                          </p:spTgt>
                                        </p:tgtEl>
                                        <p:attrNameLst>
                                          <p:attrName>style.visibility</p:attrName>
                                        </p:attrNameLst>
                                      </p:cBhvr>
                                      <p:to>
                                        <p:strVal val="visible"/>
                                      </p:to>
                                    </p:set>
                                    <p:anim calcmode="lin" valueType="num">
                                      <p:cBhvr additive="base">
                                        <p:cTn id="13" dur="500" fill="hold"/>
                                        <p:tgtEl>
                                          <p:spTgt spid="532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2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anim calcmode="lin" valueType="num">
                                      <p:cBhvr additive="base">
                                        <p:cTn id="19" dur="500" fill="hold"/>
                                        <p:tgtEl>
                                          <p:spTgt spid="5325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2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3251">
                                            <p:txEl>
                                              <p:pRg st="6" end="6"/>
                                            </p:txEl>
                                          </p:spTgt>
                                        </p:tgtEl>
                                        <p:attrNameLst>
                                          <p:attrName>style.visibility</p:attrName>
                                        </p:attrNameLst>
                                      </p:cBhvr>
                                      <p:to>
                                        <p:strVal val="visible"/>
                                      </p:to>
                                    </p:set>
                                    <p:anim calcmode="lin" valueType="num">
                                      <p:cBhvr additive="base">
                                        <p:cTn id="25" dur="500" fill="hold"/>
                                        <p:tgtEl>
                                          <p:spTgt spid="53251">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25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3251">
                                            <p:txEl>
                                              <p:pRg st="9" end="9"/>
                                            </p:txEl>
                                          </p:spTgt>
                                        </p:tgtEl>
                                        <p:attrNameLst>
                                          <p:attrName>style.visibility</p:attrName>
                                        </p:attrNameLst>
                                      </p:cBhvr>
                                      <p:to>
                                        <p:strVal val="visible"/>
                                      </p:to>
                                    </p:set>
                                    <p:anim calcmode="lin" valueType="num">
                                      <p:cBhvr additive="base">
                                        <p:cTn id="31" dur="500" fill="hold"/>
                                        <p:tgtEl>
                                          <p:spTgt spid="53251">
                                            <p:txEl>
                                              <p:pRg st="9" end="9"/>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3251">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3254"/>
                                        </p:tgtEl>
                                        <p:attrNameLst>
                                          <p:attrName>style.visibility</p:attrName>
                                        </p:attrNameLst>
                                      </p:cBhvr>
                                      <p:to>
                                        <p:strVal val="visible"/>
                                      </p:to>
                                    </p:set>
                                    <p:animEffect transition="in" filter="dissolve">
                                      <p:cBhvr>
                                        <p:cTn id="37" dur="500"/>
                                        <p:tgtEl>
                                          <p:spTgt spid="53254"/>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53253">
                                            <p:txEl>
                                              <p:pRg st="0" end="0"/>
                                            </p:txEl>
                                          </p:spTgt>
                                        </p:tgtEl>
                                        <p:attrNameLst>
                                          <p:attrName>style.visibility</p:attrName>
                                        </p:attrNameLst>
                                      </p:cBhvr>
                                      <p:to>
                                        <p:strVal val="visible"/>
                                      </p:to>
                                    </p:set>
                                    <p:anim calcmode="lin" valueType="num">
                                      <p:cBhvr additive="base">
                                        <p:cTn id="42" dur="500" fill="hold"/>
                                        <p:tgtEl>
                                          <p:spTgt spid="53253">
                                            <p:txEl>
                                              <p:pRg st="0" end="0"/>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5325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53253">
                                            <p:txEl>
                                              <p:pRg st="2" end="2"/>
                                            </p:txEl>
                                          </p:spTgt>
                                        </p:tgtEl>
                                        <p:attrNameLst>
                                          <p:attrName>style.visibility</p:attrName>
                                        </p:attrNameLst>
                                      </p:cBhvr>
                                      <p:to>
                                        <p:strVal val="visible"/>
                                      </p:to>
                                    </p:set>
                                    <p:anim calcmode="lin" valueType="num">
                                      <p:cBhvr additive="base">
                                        <p:cTn id="48" dur="500" fill="hold"/>
                                        <p:tgtEl>
                                          <p:spTgt spid="53253">
                                            <p:txEl>
                                              <p:pRg st="2" end="2"/>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5325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53253">
                                            <p:txEl>
                                              <p:pRg st="4" end="4"/>
                                            </p:txEl>
                                          </p:spTgt>
                                        </p:tgtEl>
                                        <p:attrNameLst>
                                          <p:attrName>style.visibility</p:attrName>
                                        </p:attrNameLst>
                                      </p:cBhvr>
                                      <p:to>
                                        <p:strVal val="visible"/>
                                      </p:to>
                                    </p:set>
                                    <p:anim calcmode="lin" valueType="num">
                                      <p:cBhvr additive="base">
                                        <p:cTn id="54" dur="500" fill="hold"/>
                                        <p:tgtEl>
                                          <p:spTgt spid="53253">
                                            <p:txEl>
                                              <p:pRg st="4" end="4"/>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5325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53257"/>
                                        </p:tgtEl>
                                        <p:attrNameLst>
                                          <p:attrName>style.visibility</p:attrName>
                                        </p:attrNameLst>
                                      </p:cBhvr>
                                      <p:to>
                                        <p:strVal val="visible"/>
                                      </p:to>
                                    </p:set>
                                    <p:animEffect transition="in" filter="dissolve">
                                      <p:cBhvr>
                                        <p:cTn id="60" dur="500"/>
                                        <p:tgtEl>
                                          <p:spTgt spid="53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build="p" autoUpdateAnimBg="0"/>
      <p:bldP spid="53251" grpId="0" build="p" autoUpdateAnimBg="0"/>
      <p:bldP spid="53253" grpId="0" build="p" autoUpdateAnimBg="0"/>
      <p:bldP spid="53254" grpId="0" animBg="1"/>
      <p:bldP spid="53257"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a:xfrm>
            <a:off x="990600" y="304800"/>
            <a:ext cx="7772400" cy="1143000"/>
          </a:xfrm>
        </p:spPr>
        <p:txBody>
          <a:bodyPr/>
          <a:lstStyle/>
          <a:p>
            <a:r>
              <a:rPr lang="es-ES_tradnl"/>
              <a:t>Empoderamiento</a:t>
            </a:r>
            <a:endParaRPr lang="es-PY"/>
          </a:p>
        </p:txBody>
      </p:sp>
      <p:sp>
        <p:nvSpPr>
          <p:cNvPr id="54275" name="Rectangle 3" descr="Rectangle: Click to edit Master text styles&#10;Second level&#10;Third level&#10;Fourth level&#10;Fifth level"/>
          <p:cNvSpPr>
            <a:spLocks noGrp="1" noChangeArrowheads="1"/>
          </p:cNvSpPr>
          <p:nvPr>
            <p:ph type="subTitle" idx="1"/>
          </p:nvPr>
        </p:nvSpPr>
        <p:spPr>
          <a:xfrm>
            <a:off x="838200" y="1676400"/>
            <a:ext cx="7239000" cy="4267200"/>
          </a:xfrm>
        </p:spPr>
        <p:txBody>
          <a:bodyPr/>
          <a:lstStyle/>
          <a:p>
            <a:pPr>
              <a:spcBef>
                <a:spcPct val="50000"/>
              </a:spcBef>
              <a:buClrTx/>
              <a:buSzTx/>
              <a:buFontTx/>
              <a:buNone/>
            </a:pPr>
            <a:r>
              <a:rPr lang="es-ES_tradnl" sz="2800">
                <a:solidFill>
                  <a:srgbClr val="703A92"/>
                </a:solidFill>
                <a:cs typeface="Times New Roman" pitchFamily="18" charset="0"/>
              </a:rPr>
              <a:t>El proceso de empoderamiento será diferente para mujeres que para hombres ya que las opresiones que viven no son las mismas. Según las directrices de UNIFEM</a:t>
            </a:r>
            <a:r>
              <a:rPr lang="es-ES_tradnl" sz="900">
                <a:solidFill>
                  <a:srgbClr val="703A92"/>
                </a:solidFill>
                <a:cs typeface="Times New Roman" pitchFamily="18" charset="0"/>
                <a:hlinkClick r:id="" action="ppaction://noaction"/>
              </a:rPr>
              <a:t>[1]</a:t>
            </a:r>
            <a:r>
              <a:rPr lang="es-ES_tradnl" sz="2800">
                <a:solidFill>
                  <a:srgbClr val="703A92"/>
                </a:solidFill>
                <a:cs typeface="Times New Roman" pitchFamily="18" charset="0"/>
              </a:rPr>
              <a:t>  sobre potenciación de las mujeres, ésta incluye la </a:t>
            </a:r>
            <a:r>
              <a:rPr lang="es-ES_tradnl" sz="2800" b="1">
                <a:solidFill>
                  <a:srgbClr val="703A92"/>
                </a:solidFill>
                <a:cs typeface="Times New Roman" pitchFamily="18" charset="0"/>
              </a:rPr>
              <a:t>toma de conciencia de las relaciones de género</a:t>
            </a:r>
            <a:r>
              <a:rPr lang="es-ES_tradnl" sz="2800">
                <a:solidFill>
                  <a:srgbClr val="703A92"/>
                </a:solidFill>
                <a:cs typeface="Times New Roman" pitchFamily="18" charset="0"/>
              </a:rPr>
              <a:t>, desarrollar la </a:t>
            </a:r>
            <a:r>
              <a:rPr lang="es-ES_tradnl" sz="2800" b="1">
                <a:solidFill>
                  <a:srgbClr val="703A92"/>
                </a:solidFill>
                <a:cs typeface="Times New Roman" pitchFamily="18" charset="0"/>
              </a:rPr>
              <a:t>autoestima</a:t>
            </a:r>
            <a:r>
              <a:rPr lang="es-ES_tradnl" sz="2800">
                <a:solidFill>
                  <a:srgbClr val="703A92"/>
                </a:solidFill>
                <a:cs typeface="Times New Roman" pitchFamily="18" charset="0"/>
              </a:rPr>
              <a:t>, </a:t>
            </a:r>
            <a:r>
              <a:rPr lang="es-ES_tradnl" sz="2800" b="1">
                <a:solidFill>
                  <a:srgbClr val="703A92"/>
                </a:solidFill>
                <a:cs typeface="Times New Roman" pitchFamily="18" charset="0"/>
              </a:rPr>
              <a:t>poder elegir</a:t>
            </a:r>
            <a:r>
              <a:rPr lang="es-ES_tradnl" sz="2800">
                <a:solidFill>
                  <a:srgbClr val="703A92"/>
                </a:solidFill>
                <a:cs typeface="Times New Roman" pitchFamily="18" charset="0"/>
              </a:rPr>
              <a:t> y negociar, poder influir en los cambios sociales.</a:t>
            </a:r>
            <a:r>
              <a:rPr lang="es-PY" sz="2800">
                <a:solidFill>
                  <a:srgbClr val="703A92"/>
                </a:solidFill>
              </a:rPr>
              <a:t> </a:t>
            </a:r>
            <a:br>
              <a:rPr lang="es-PY" sz="2800">
                <a:solidFill>
                  <a:srgbClr val="703A92"/>
                </a:solidFill>
              </a:rPr>
            </a:br>
            <a:endParaRPr lang="es-PY" sz="2800">
              <a:solidFill>
                <a:srgbClr val="703A92"/>
              </a:solidFill>
            </a:endParaRPr>
          </a:p>
        </p:txBody>
      </p:sp>
      <p:sp>
        <p:nvSpPr>
          <p:cNvPr id="54276" name="Text Box 4"/>
          <p:cNvSpPr txBox="1">
            <a:spLocks noChangeArrowheads="1"/>
          </p:cNvSpPr>
          <p:nvPr/>
        </p:nvSpPr>
        <p:spPr bwMode="auto">
          <a:xfrm>
            <a:off x="1447800" y="6324600"/>
            <a:ext cx="6096000" cy="623888"/>
          </a:xfrm>
          <a:prstGeom prst="rect">
            <a:avLst/>
          </a:prstGeom>
          <a:noFill/>
          <a:ln w="9525">
            <a:noFill/>
            <a:miter lim="800000"/>
            <a:headEnd/>
            <a:tailEnd/>
          </a:ln>
          <a:effectLst/>
        </p:spPr>
        <p:txBody>
          <a:bodyPr>
            <a:spAutoFit/>
          </a:bodyPr>
          <a:lstStyle/>
          <a:p>
            <a:pPr>
              <a:spcBef>
                <a:spcPct val="50000"/>
              </a:spcBef>
            </a:pPr>
            <a:r>
              <a:rPr lang="es-PY" sz="1400">
                <a:solidFill>
                  <a:srgbClr val="703A92"/>
                </a:solidFill>
                <a:latin typeface="Times New Roman" pitchFamily="18" charset="0"/>
                <a:ea typeface="Arial Unicode MS" pitchFamily="34" charset="-128"/>
                <a:cs typeface="Arial Unicode MS" pitchFamily="34" charset="-128"/>
                <a:hlinkClick r:id="" action="ppaction://noaction"/>
              </a:rPr>
              <a:t>[1]</a:t>
            </a:r>
            <a:r>
              <a:rPr lang="es-PY" sz="1400">
                <a:solidFill>
                  <a:srgbClr val="703A92"/>
                </a:solidFill>
                <a:latin typeface="Times New Roman" pitchFamily="18" charset="0"/>
                <a:ea typeface="Arial Unicode MS" pitchFamily="34" charset="-128"/>
                <a:cs typeface="Arial Unicode MS" pitchFamily="34" charset="-128"/>
              </a:rPr>
              <a:t> UNIFEM. El progreso de las mujeres en el mundo. Informe bienal  2000</a:t>
            </a:r>
          </a:p>
          <a:p>
            <a:pPr>
              <a:spcBef>
                <a:spcPct val="50000"/>
              </a:spcBef>
            </a:pPr>
            <a:endParaRPr lang="es-PY" sz="1400">
              <a:latin typeface="Times New Roman" pitchFamily="18" charset="0"/>
            </a:endParaRPr>
          </a:p>
        </p:txBody>
      </p:sp>
      <p:sp>
        <p:nvSpPr>
          <p:cNvPr id="54277" name="AutoShape 5"/>
          <p:cNvSpPr>
            <a:spLocks noChangeArrowheads="1"/>
          </p:cNvSpPr>
          <p:nvPr/>
        </p:nvSpPr>
        <p:spPr bwMode="auto">
          <a:xfrm>
            <a:off x="228600" y="304800"/>
            <a:ext cx="838200" cy="5334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p:spPr>
        <p:txBody>
          <a:bodyPr wrap="none" anchor="ct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4277"/>
                                        </p:tgtEl>
                                        <p:attrNameLst>
                                          <p:attrName>style.visibility</p:attrName>
                                        </p:attrNameLst>
                                      </p:cBhvr>
                                      <p:to>
                                        <p:strVal val="visible"/>
                                      </p:to>
                                    </p:set>
                                    <p:anim calcmode="lin" valueType="num">
                                      <p:cBhvr additive="base">
                                        <p:cTn id="7" dur="500" fill="hold"/>
                                        <p:tgtEl>
                                          <p:spTgt spid="54277"/>
                                        </p:tgtEl>
                                        <p:attrNameLst>
                                          <p:attrName>ppt_x</p:attrName>
                                        </p:attrNameLst>
                                      </p:cBhvr>
                                      <p:tavLst>
                                        <p:tav tm="0">
                                          <p:val>
                                            <p:strVal val="0-#ppt_w/2"/>
                                          </p:val>
                                        </p:tav>
                                        <p:tav tm="100000">
                                          <p:val>
                                            <p:strVal val="#ppt_x"/>
                                          </p:val>
                                        </p:tav>
                                      </p:tavLst>
                                    </p:anim>
                                    <p:anim calcmode="lin" valueType="num">
                                      <p:cBhvr additive="base">
                                        <p:cTn id="8" dur="500" fill="hold"/>
                                        <p:tgtEl>
                                          <p:spTgt spid="5427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4274"/>
                                        </p:tgtEl>
                                        <p:attrNameLst>
                                          <p:attrName>style.visibility</p:attrName>
                                        </p:attrNameLst>
                                      </p:cBhvr>
                                      <p:to>
                                        <p:strVal val="visible"/>
                                      </p:to>
                                    </p:set>
                                    <p:anim calcmode="lin" valueType="num">
                                      <p:cBhvr additive="base">
                                        <p:cTn id="13" dur="500" fill="hold"/>
                                        <p:tgtEl>
                                          <p:spTgt spid="54274"/>
                                        </p:tgtEl>
                                        <p:attrNameLst>
                                          <p:attrName>ppt_x</p:attrName>
                                        </p:attrNameLst>
                                      </p:cBhvr>
                                      <p:tavLst>
                                        <p:tav tm="0">
                                          <p:val>
                                            <p:strVal val="0-#ppt_w/2"/>
                                          </p:val>
                                        </p:tav>
                                        <p:tav tm="100000">
                                          <p:val>
                                            <p:strVal val="#ppt_x"/>
                                          </p:val>
                                        </p:tav>
                                      </p:tavLst>
                                    </p:anim>
                                    <p:anim calcmode="lin" valueType="num">
                                      <p:cBhvr additive="base">
                                        <p:cTn id="14" dur="500" fill="hold"/>
                                        <p:tgtEl>
                                          <p:spTgt spid="5427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4275">
                                            <p:txEl>
                                              <p:pRg st="0" end="0"/>
                                            </p:txEl>
                                          </p:spTgt>
                                        </p:tgtEl>
                                        <p:attrNameLst>
                                          <p:attrName>style.visibility</p:attrName>
                                        </p:attrNameLst>
                                      </p:cBhvr>
                                      <p:to>
                                        <p:strVal val="visible"/>
                                      </p:to>
                                    </p:set>
                                    <p:anim calcmode="lin" valueType="num">
                                      <p:cBhvr additive="base">
                                        <p:cTn id="19" dur="500" fill="hold"/>
                                        <p:tgtEl>
                                          <p:spTgt spid="54275">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427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utoUpdateAnimBg="0"/>
      <p:bldP spid="54275" grpId="0" build="p" autoUpdateAnimBg="0"/>
      <p:bldP spid="5427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PY"/>
              <a:t>ENREPD. SAS- PNUD Paraguay</a:t>
            </a:r>
          </a:p>
        </p:txBody>
      </p:sp>
      <p:sp>
        <p:nvSpPr>
          <p:cNvPr id="14338" name="Rectangle 2"/>
          <p:cNvSpPr>
            <a:spLocks noGrp="1" noChangeArrowheads="1"/>
          </p:cNvSpPr>
          <p:nvPr>
            <p:ph type="title"/>
          </p:nvPr>
        </p:nvSpPr>
        <p:spPr>
          <a:xfrm>
            <a:off x="609600" y="304800"/>
            <a:ext cx="7772400" cy="609600"/>
          </a:xfrm>
        </p:spPr>
        <p:txBody>
          <a:bodyPr/>
          <a:lstStyle/>
          <a:p>
            <a:r>
              <a:rPr lang="es-ES_tradnl"/>
              <a:t>Puntos del documento ENREP</a:t>
            </a:r>
            <a:endParaRPr lang="es-PY"/>
          </a:p>
        </p:txBody>
      </p:sp>
      <p:sp>
        <p:nvSpPr>
          <p:cNvPr id="14339" name="Rectangle 3" descr="Rectangle: Click to edit Master text styles&#10;Second level&#10;Third level&#10;Fourth level&#10;Fifth level"/>
          <p:cNvSpPr>
            <a:spLocks noGrp="1" noChangeArrowheads="1"/>
          </p:cNvSpPr>
          <p:nvPr>
            <p:ph type="body" idx="1"/>
          </p:nvPr>
        </p:nvSpPr>
        <p:spPr>
          <a:xfrm>
            <a:off x="1066800" y="1981200"/>
            <a:ext cx="7239000" cy="3581400"/>
          </a:xfrm>
        </p:spPr>
        <p:txBody>
          <a:bodyPr/>
          <a:lstStyle/>
          <a:p>
            <a:pPr marL="609600" indent="-609600">
              <a:buFont typeface="Wingdings" pitchFamily="2" charset="2"/>
              <a:buNone/>
            </a:pPr>
            <a:endParaRPr lang="es-ES_tradnl" b="1"/>
          </a:p>
          <a:p>
            <a:pPr marL="609600" indent="-609600">
              <a:buFont typeface="Wingdings" pitchFamily="2" charset="2"/>
              <a:buChar char="w"/>
            </a:pPr>
            <a:r>
              <a:rPr lang="es-ES_tradnl" b="1">
                <a:solidFill>
                  <a:srgbClr val="AC5C20"/>
                </a:solidFill>
              </a:rPr>
              <a:t>Empleo y ocupación</a:t>
            </a:r>
          </a:p>
          <a:p>
            <a:pPr marL="609600" indent="-609600">
              <a:buFont typeface="Wingdings" pitchFamily="2" charset="2"/>
              <a:buChar char="w"/>
            </a:pPr>
            <a:r>
              <a:rPr lang="es-ES_tradnl" b="1">
                <a:solidFill>
                  <a:srgbClr val="0981C3"/>
                </a:solidFill>
              </a:rPr>
              <a:t>Demografía</a:t>
            </a:r>
          </a:p>
          <a:p>
            <a:pPr marL="609600" indent="-609600">
              <a:buFont typeface="Wingdings" pitchFamily="2" charset="2"/>
              <a:buChar char="w"/>
            </a:pPr>
            <a:r>
              <a:rPr lang="es-ES_tradnl" b="1">
                <a:solidFill>
                  <a:srgbClr val="FF6600"/>
                </a:solidFill>
              </a:rPr>
              <a:t>Grupos vulnerables</a:t>
            </a:r>
            <a:endParaRPr lang="es-ES_tradnl" b="1">
              <a:solidFill>
                <a:srgbClr val="7C6D50"/>
              </a:solidFill>
            </a:endParaRPr>
          </a:p>
          <a:p>
            <a:pPr marL="609600" indent="-609600">
              <a:buFont typeface="Wingdings" pitchFamily="2" charset="2"/>
              <a:buChar char="w"/>
            </a:pPr>
            <a:r>
              <a:rPr lang="es-ES_tradnl" b="1">
                <a:solidFill>
                  <a:srgbClr val="7C6D50"/>
                </a:solidFill>
              </a:rPr>
              <a:t>Educación</a:t>
            </a:r>
          </a:p>
          <a:p>
            <a:pPr marL="609600" indent="-609600">
              <a:buFont typeface="Wingdings" pitchFamily="2" charset="2"/>
              <a:buChar char="w"/>
            </a:pPr>
            <a:endParaRPr lang="es-ES_tradnl" b="1">
              <a:solidFill>
                <a:srgbClr val="703A92"/>
              </a:solidFill>
            </a:endParaRPr>
          </a:p>
          <a:p>
            <a:pPr marL="609600" indent="-609600"/>
            <a:endParaRPr lang="es-PY"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additive="base">
                                        <p:cTn id="7" dur="500" fill="hold"/>
                                        <p:tgtEl>
                                          <p:spTgt spid="1433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4339">
                                            <p:txEl>
                                              <p:pRg st="3" end="3"/>
                                            </p:txEl>
                                          </p:spTgt>
                                        </p:tgtEl>
                                        <p:attrNameLst>
                                          <p:attrName>style.visibility</p:attrName>
                                        </p:attrNameLst>
                                      </p:cBhvr>
                                      <p:to>
                                        <p:strVal val="visible"/>
                                      </p:to>
                                    </p:set>
                                    <p:anim calcmode="lin" valueType="num">
                                      <p:cBhvr additive="base">
                                        <p:cTn id="25" dur="500" fill="hold"/>
                                        <p:tgtEl>
                                          <p:spTgt spid="143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43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4339">
                                            <p:txEl>
                                              <p:pRg st="4" end="4"/>
                                            </p:txEl>
                                          </p:spTgt>
                                        </p:tgtEl>
                                        <p:attrNameLst>
                                          <p:attrName>style.visibility</p:attrName>
                                        </p:attrNameLst>
                                      </p:cBhvr>
                                      <p:to>
                                        <p:strVal val="visible"/>
                                      </p:to>
                                    </p:set>
                                    <p:anim calcmode="lin" valueType="num">
                                      <p:cBhvr additive="base">
                                        <p:cTn id="31" dur="500" fill="hold"/>
                                        <p:tgtEl>
                                          <p:spTgt spid="1433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433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autoUpdateAnimBg="0"/>
      <p:bldP spid="14339" grpId="0" build="p" autoUpdateAnimBg="0"/>
    </p:bldLst>
  </p:timing>
</p:sld>
</file>

<file path=ppt/theme/theme1.xml><?xml version="1.0" encoding="utf-8"?>
<a:theme xmlns:a="http://schemas.openxmlformats.org/drawingml/2006/main" name="Blueprint">
  <a:themeElements>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Designs\Blueprint.pot</Template>
  <TotalTime>935</TotalTime>
  <Words>1219</Words>
  <Application>Microsoft PowerPoint</Application>
  <PresentationFormat>Presentación en pantalla (4:3)</PresentationFormat>
  <Paragraphs>176</Paragraphs>
  <Slides>29</Slides>
  <Notes>3</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29</vt:i4>
      </vt:variant>
    </vt:vector>
  </HeadingPairs>
  <TitlesOfParts>
    <vt:vector size="35" baseType="lpstr">
      <vt:lpstr>Times New Roman</vt:lpstr>
      <vt:lpstr>Tahoma</vt:lpstr>
      <vt:lpstr>Wingdings</vt:lpstr>
      <vt:lpstr>Arial Unicode MS</vt:lpstr>
      <vt:lpstr>Blueprint</vt:lpstr>
      <vt:lpstr>Microsoft Photo Editor 3.0 Photo</vt:lpstr>
      <vt:lpstr>Integración del enfoque de género en la ENREP. </vt:lpstr>
      <vt:lpstr>Esta presentación en power point resume de forma esquemática el trabajo de integración del enfoque de género durante la elaboración del documento de la ENREPD (Estrategia Nacional de Reducción de la Pobreza y la Desigualdad) en 2002,  previo a las consultas con los diferentes sectores de la sociedad paraguaya.</vt:lpstr>
      <vt:lpstr>ENREPD desde un enfoque de género</vt:lpstr>
      <vt:lpstr> Qué significa</vt:lpstr>
      <vt:lpstr> </vt:lpstr>
      <vt:lpstr>Cómo se trabajó</vt:lpstr>
      <vt:lpstr>FUNDAMENTACIÓN: Concepto de pobreza desde un enfoque de género</vt:lpstr>
      <vt:lpstr>Empoderamiento</vt:lpstr>
      <vt:lpstr>Puntos del documento ENREP</vt:lpstr>
      <vt:lpstr>Puntos del documento ENREP</vt:lpstr>
      <vt:lpstr>Puntos del documento ENREP</vt:lpstr>
      <vt:lpstr>     </vt:lpstr>
      <vt:lpstr>Diapositiva 13</vt:lpstr>
      <vt:lpstr>2. Demografía</vt:lpstr>
      <vt:lpstr>  </vt:lpstr>
      <vt:lpstr> </vt:lpstr>
      <vt:lpstr>Diapositiva 17</vt:lpstr>
      <vt:lpstr>Salud sexual y reproductiva</vt:lpstr>
      <vt:lpstr>6. Focalización </vt:lpstr>
      <vt:lpstr>Diapositiva 20</vt:lpstr>
      <vt:lpstr>Meta: promover la igualdad entre los sexos y la autonomía de la mujer</vt:lpstr>
      <vt:lpstr>Meta: promover la igualdad entre los sexos y la autonomía de la mujer</vt:lpstr>
      <vt:lpstr>Meta: promover la igualdad entre los sexos y la autonomía de la mujer</vt:lpstr>
      <vt:lpstr>Meta: promover la igualdad entre los sexos y la autonomía de la mujer</vt:lpstr>
      <vt:lpstr> </vt:lpstr>
      <vt:lpstr>9. Participación ciudadana como estrategia</vt:lpstr>
      <vt:lpstr>10. Políticas específicas. </vt:lpstr>
      <vt:lpstr> Políticas específicas. </vt:lpstr>
      <vt:lpstr> GRACIAS</vt:lpstr>
    </vt:vector>
  </TitlesOfParts>
  <Company>Undp-Paraguay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Integración del enfoque de género en la ENREP</dc:title>
  <dc:creator>Rosa Posa</dc:creator>
  <cp:lastModifiedBy>Revechavez</cp:lastModifiedBy>
  <cp:revision>34</cp:revision>
  <dcterms:created xsi:type="dcterms:W3CDTF">2002-06-13T13:01:01Z</dcterms:created>
  <dcterms:modified xsi:type="dcterms:W3CDTF">2014-07-17T16:05:26Z</dcterms:modified>
</cp:coreProperties>
</file>